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Lst>
  <p:notesMasterIdLst>
    <p:notesMasterId r:id="rId26"/>
  </p:notesMasterIdLst>
  <p:sldIdLst>
    <p:sldId id="7946" r:id="rId4"/>
    <p:sldId id="7944" r:id="rId5"/>
    <p:sldId id="269" r:id="rId6"/>
    <p:sldId id="7951" r:id="rId7"/>
    <p:sldId id="7957" r:id="rId8"/>
    <p:sldId id="7958" r:id="rId9"/>
    <p:sldId id="7959" r:id="rId10"/>
    <p:sldId id="7952" r:id="rId11"/>
    <p:sldId id="782" r:id="rId12"/>
    <p:sldId id="789" r:id="rId13"/>
    <p:sldId id="781" r:id="rId14"/>
    <p:sldId id="7935" r:id="rId15"/>
    <p:sldId id="792" r:id="rId16"/>
    <p:sldId id="7934" r:id="rId17"/>
    <p:sldId id="784" r:id="rId18"/>
    <p:sldId id="7947" r:id="rId19"/>
    <p:sldId id="7933" r:id="rId20"/>
    <p:sldId id="7948" r:id="rId21"/>
    <p:sldId id="7953" r:id="rId22"/>
    <p:sldId id="7962" r:id="rId23"/>
    <p:sldId id="7960" r:id="rId24"/>
    <p:sldId id="795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638"/>
    <p:restoredTop sz="84527"/>
  </p:normalViewPr>
  <p:slideViewPr>
    <p:cSldViewPr snapToGrid="0" snapToObjects="1">
      <p:cViewPr varScale="1">
        <p:scale>
          <a:sx n="69" d="100"/>
          <a:sy n="69" d="100"/>
        </p:scale>
        <p:origin x="200" y="7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A9BCE3-5D85-4870-8A9F-DC7639DE99A2}"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DEAE7BD-A8E0-486F-AFBA-866C49167070}">
      <dgm:prSet/>
      <dgm:spPr/>
      <dgm:t>
        <a:bodyPr/>
        <a:lstStyle/>
        <a:p>
          <a:pPr>
            <a:lnSpc>
              <a:spcPct val="100000"/>
            </a:lnSpc>
          </a:pPr>
          <a:r>
            <a:rPr lang="en-US" dirty="0"/>
            <a:t>Raise hand to enter queue – then unmute when called upon</a:t>
          </a:r>
        </a:p>
      </dgm:t>
    </dgm:pt>
    <dgm:pt modelId="{6CC9FE1B-B228-47D2-9268-FDF7CD9C2C8B}" type="parTrans" cxnId="{090B71BA-2F88-48C7-B360-A078E2BEEAFB}">
      <dgm:prSet/>
      <dgm:spPr/>
      <dgm:t>
        <a:bodyPr/>
        <a:lstStyle/>
        <a:p>
          <a:endParaRPr lang="en-US"/>
        </a:p>
      </dgm:t>
    </dgm:pt>
    <dgm:pt modelId="{D6A2CD84-38E9-4C66-97B8-FFCBBAA233D4}" type="sibTrans" cxnId="{090B71BA-2F88-48C7-B360-A078E2BEEAFB}">
      <dgm:prSet/>
      <dgm:spPr/>
      <dgm:t>
        <a:bodyPr/>
        <a:lstStyle/>
        <a:p>
          <a:endParaRPr lang="en-US"/>
        </a:p>
      </dgm:t>
    </dgm:pt>
    <dgm:pt modelId="{972514A3-B0B0-4765-ACE1-40BC90805160}">
      <dgm:prSet/>
      <dgm:spPr/>
      <dgm:t>
        <a:bodyPr/>
        <a:lstStyle/>
        <a:p>
          <a:pPr>
            <a:lnSpc>
              <a:spcPct val="100000"/>
            </a:lnSpc>
          </a:pPr>
          <a:r>
            <a:rPr lang="en-US"/>
            <a:t>Mute when not speaking</a:t>
          </a:r>
        </a:p>
      </dgm:t>
    </dgm:pt>
    <dgm:pt modelId="{9B5A35C7-FEE3-4909-A1C6-1B744CC98B3A}" type="parTrans" cxnId="{590F302F-9F95-402D-B256-1F9E7F0449C6}">
      <dgm:prSet/>
      <dgm:spPr/>
      <dgm:t>
        <a:bodyPr/>
        <a:lstStyle/>
        <a:p>
          <a:endParaRPr lang="en-US"/>
        </a:p>
      </dgm:t>
    </dgm:pt>
    <dgm:pt modelId="{C3A7047D-B84B-4607-BD17-767F89FE5F60}" type="sibTrans" cxnId="{590F302F-9F95-402D-B256-1F9E7F0449C6}">
      <dgm:prSet/>
      <dgm:spPr/>
      <dgm:t>
        <a:bodyPr/>
        <a:lstStyle/>
        <a:p>
          <a:endParaRPr lang="en-US"/>
        </a:p>
      </dgm:t>
    </dgm:pt>
    <dgm:pt modelId="{31D2A422-A6EA-42BC-AE25-28AD4F03DF49}">
      <dgm:prSet/>
      <dgm:spPr/>
      <dgm:t>
        <a:bodyPr/>
        <a:lstStyle/>
        <a:p>
          <a:pPr>
            <a:lnSpc>
              <a:spcPct val="100000"/>
            </a:lnSpc>
          </a:pPr>
          <a:r>
            <a:rPr lang="en-US"/>
            <a:t>Zoom in &amp; out of documents</a:t>
          </a:r>
        </a:p>
      </dgm:t>
    </dgm:pt>
    <dgm:pt modelId="{930F7AFC-AB38-4F67-8106-DC12B6FB7AA2}" type="parTrans" cxnId="{656AEC4C-647B-4623-AE1E-5F86EB7A9EAE}">
      <dgm:prSet/>
      <dgm:spPr/>
      <dgm:t>
        <a:bodyPr/>
        <a:lstStyle/>
        <a:p>
          <a:endParaRPr lang="en-US"/>
        </a:p>
      </dgm:t>
    </dgm:pt>
    <dgm:pt modelId="{88068A44-8B80-46BC-8809-8A1BF16DE184}" type="sibTrans" cxnId="{656AEC4C-647B-4623-AE1E-5F86EB7A9EAE}">
      <dgm:prSet/>
      <dgm:spPr/>
      <dgm:t>
        <a:bodyPr/>
        <a:lstStyle/>
        <a:p>
          <a:endParaRPr lang="en-US"/>
        </a:p>
      </dgm:t>
    </dgm:pt>
    <dgm:pt modelId="{0C538F9C-1848-412F-A33F-C87EAA4F3CFB}" type="pres">
      <dgm:prSet presAssocID="{2BA9BCE3-5D85-4870-8A9F-DC7639DE99A2}" presName="root" presStyleCnt="0">
        <dgm:presLayoutVars>
          <dgm:dir/>
          <dgm:resizeHandles val="exact"/>
        </dgm:presLayoutVars>
      </dgm:prSet>
      <dgm:spPr/>
    </dgm:pt>
    <dgm:pt modelId="{3F849958-38CC-46FF-B95B-6A32EB8E0E30}" type="pres">
      <dgm:prSet presAssocID="{FDEAE7BD-A8E0-486F-AFBA-866C49167070}" presName="compNode" presStyleCnt="0"/>
      <dgm:spPr/>
    </dgm:pt>
    <dgm:pt modelId="{3FB4F020-149E-49D2-9E71-E6E7D552333E}" type="pres">
      <dgm:prSet presAssocID="{FDEAE7BD-A8E0-486F-AFBA-866C4916707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pen Hand"/>
        </a:ext>
      </dgm:extLst>
    </dgm:pt>
    <dgm:pt modelId="{623FDACC-389D-46ED-A935-1B2F1CB5115C}" type="pres">
      <dgm:prSet presAssocID="{FDEAE7BD-A8E0-486F-AFBA-866C49167070}" presName="spaceRect" presStyleCnt="0"/>
      <dgm:spPr/>
    </dgm:pt>
    <dgm:pt modelId="{2630AB69-E4D9-4326-8469-DDD46E8E94DC}" type="pres">
      <dgm:prSet presAssocID="{FDEAE7BD-A8E0-486F-AFBA-866C49167070}" presName="textRect" presStyleLbl="revTx" presStyleIdx="0" presStyleCnt="3">
        <dgm:presLayoutVars>
          <dgm:chMax val="1"/>
          <dgm:chPref val="1"/>
        </dgm:presLayoutVars>
      </dgm:prSet>
      <dgm:spPr/>
    </dgm:pt>
    <dgm:pt modelId="{57A8F07C-AA8C-437E-ADF2-6EE70319C843}" type="pres">
      <dgm:prSet presAssocID="{D6A2CD84-38E9-4C66-97B8-FFCBBAA233D4}" presName="sibTrans" presStyleCnt="0"/>
      <dgm:spPr/>
    </dgm:pt>
    <dgm:pt modelId="{709882F7-D008-488D-85EF-DD34DC8E42F9}" type="pres">
      <dgm:prSet presAssocID="{972514A3-B0B0-4765-ACE1-40BC90805160}" presName="compNode" presStyleCnt="0"/>
      <dgm:spPr/>
    </dgm:pt>
    <dgm:pt modelId="{065AE336-4380-4C84-A674-CF9EDAD8E718}" type="pres">
      <dgm:prSet presAssocID="{972514A3-B0B0-4765-ACE1-40BC9080516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ute Speaker"/>
        </a:ext>
      </dgm:extLst>
    </dgm:pt>
    <dgm:pt modelId="{19BBF517-EDA6-407E-BBB1-887AB0043ABA}" type="pres">
      <dgm:prSet presAssocID="{972514A3-B0B0-4765-ACE1-40BC90805160}" presName="spaceRect" presStyleCnt="0"/>
      <dgm:spPr/>
    </dgm:pt>
    <dgm:pt modelId="{49F0A529-CF80-42FB-8961-528866FDF05F}" type="pres">
      <dgm:prSet presAssocID="{972514A3-B0B0-4765-ACE1-40BC90805160}" presName="textRect" presStyleLbl="revTx" presStyleIdx="1" presStyleCnt="3">
        <dgm:presLayoutVars>
          <dgm:chMax val="1"/>
          <dgm:chPref val="1"/>
        </dgm:presLayoutVars>
      </dgm:prSet>
      <dgm:spPr/>
    </dgm:pt>
    <dgm:pt modelId="{14209E9E-72EB-4CED-A801-CB7522BE863C}" type="pres">
      <dgm:prSet presAssocID="{C3A7047D-B84B-4607-BD17-767F89FE5F60}" presName="sibTrans" presStyleCnt="0"/>
      <dgm:spPr/>
    </dgm:pt>
    <dgm:pt modelId="{52DEB943-7AF3-4185-B870-A2880CA770F7}" type="pres">
      <dgm:prSet presAssocID="{31D2A422-A6EA-42BC-AE25-28AD4F03DF49}" presName="compNode" presStyleCnt="0"/>
      <dgm:spPr/>
    </dgm:pt>
    <dgm:pt modelId="{4722D7C9-8B33-407F-B517-621A46DA06B6}" type="pres">
      <dgm:prSet presAssocID="{31D2A422-A6EA-42BC-AE25-28AD4F03DF4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Zoom Out"/>
        </a:ext>
      </dgm:extLst>
    </dgm:pt>
    <dgm:pt modelId="{2699B156-2206-4CC9-9DAA-071E3A7F96B5}" type="pres">
      <dgm:prSet presAssocID="{31D2A422-A6EA-42BC-AE25-28AD4F03DF49}" presName="spaceRect" presStyleCnt="0"/>
      <dgm:spPr/>
    </dgm:pt>
    <dgm:pt modelId="{997F3BA6-B38C-41CE-BA47-37792853838E}" type="pres">
      <dgm:prSet presAssocID="{31D2A422-A6EA-42BC-AE25-28AD4F03DF49}" presName="textRect" presStyleLbl="revTx" presStyleIdx="2" presStyleCnt="3">
        <dgm:presLayoutVars>
          <dgm:chMax val="1"/>
          <dgm:chPref val="1"/>
        </dgm:presLayoutVars>
      </dgm:prSet>
      <dgm:spPr/>
    </dgm:pt>
  </dgm:ptLst>
  <dgm:cxnLst>
    <dgm:cxn modelId="{2C615E2A-60CE-4388-8ABE-48CB86437289}" type="presOf" srcId="{972514A3-B0B0-4765-ACE1-40BC90805160}" destId="{49F0A529-CF80-42FB-8961-528866FDF05F}" srcOrd="0" destOrd="0" presId="urn:microsoft.com/office/officeart/2018/2/layout/IconLabelList"/>
    <dgm:cxn modelId="{590F302F-9F95-402D-B256-1F9E7F0449C6}" srcId="{2BA9BCE3-5D85-4870-8A9F-DC7639DE99A2}" destId="{972514A3-B0B0-4765-ACE1-40BC90805160}" srcOrd="1" destOrd="0" parTransId="{9B5A35C7-FEE3-4909-A1C6-1B744CC98B3A}" sibTransId="{C3A7047D-B84B-4607-BD17-767F89FE5F60}"/>
    <dgm:cxn modelId="{656AEC4C-647B-4623-AE1E-5F86EB7A9EAE}" srcId="{2BA9BCE3-5D85-4870-8A9F-DC7639DE99A2}" destId="{31D2A422-A6EA-42BC-AE25-28AD4F03DF49}" srcOrd="2" destOrd="0" parTransId="{930F7AFC-AB38-4F67-8106-DC12B6FB7AA2}" sibTransId="{88068A44-8B80-46BC-8809-8A1BF16DE184}"/>
    <dgm:cxn modelId="{090B71BA-2F88-48C7-B360-A078E2BEEAFB}" srcId="{2BA9BCE3-5D85-4870-8A9F-DC7639DE99A2}" destId="{FDEAE7BD-A8E0-486F-AFBA-866C49167070}" srcOrd="0" destOrd="0" parTransId="{6CC9FE1B-B228-47D2-9268-FDF7CD9C2C8B}" sibTransId="{D6A2CD84-38E9-4C66-97B8-FFCBBAA233D4}"/>
    <dgm:cxn modelId="{767103CD-8EF0-4C84-BAE7-B952CCFDCA96}" type="presOf" srcId="{31D2A422-A6EA-42BC-AE25-28AD4F03DF49}" destId="{997F3BA6-B38C-41CE-BA47-37792853838E}" srcOrd="0" destOrd="0" presId="urn:microsoft.com/office/officeart/2018/2/layout/IconLabelList"/>
    <dgm:cxn modelId="{92504EE3-E8C9-492B-B804-A36F9487F39C}" type="presOf" srcId="{2BA9BCE3-5D85-4870-8A9F-DC7639DE99A2}" destId="{0C538F9C-1848-412F-A33F-C87EAA4F3CFB}" srcOrd="0" destOrd="0" presId="urn:microsoft.com/office/officeart/2018/2/layout/IconLabelList"/>
    <dgm:cxn modelId="{920CCCE6-D7C5-4C2A-9F2A-EAAE8D3104F8}" type="presOf" srcId="{FDEAE7BD-A8E0-486F-AFBA-866C49167070}" destId="{2630AB69-E4D9-4326-8469-DDD46E8E94DC}" srcOrd="0" destOrd="0" presId="urn:microsoft.com/office/officeart/2018/2/layout/IconLabelList"/>
    <dgm:cxn modelId="{3027D0CC-B02E-42B9-A0A3-7E899B67830F}" type="presParOf" srcId="{0C538F9C-1848-412F-A33F-C87EAA4F3CFB}" destId="{3F849958-38CC-46FF-B95B-6A32EB8E0E30}" srcOrd="0" destOrd="0" presId="urn:microsoft.com/office/officeart/2018/2/layout/IconLabelList"/>
    <dgm:cxn modelId="{51F67F07-1240-49C9-8F55-64ADED610823}" type="presParOf" srcId="{3F849958-38CC-46FF-B95B-6A32EB8E0E30}" destId="{3FB4F020-149E-49D2-9E71-E6E7D552333E}" srcOrd="0" destOrd="0" presId="urn:microsoft.com/office/officeart/2018/2/layout/IconLabelList"/>
    <dgm:cxn modelId="{7D4ED13C-2D33-4F8D-8233-E71CCC1A0172}" type="presParOf" srcId="{3F849958-38CC-46FF-B95B-6A32EB8E0E30}" destId="{623FDACC-389D-46ED-A935-1B2F1CB5115C}" srcOrd="1" destOrd="0" presId="urn:microsoft.com/office/officeart/2018/2/layout/IconLabelList"/>
    <dgm:cxn modelId="{241E00BA-2F27-4F1B-9D75-0165DAD6EC26}" type="presParOf" srcId="{3F849958-38CC-46FF-B95B-6A32EB8E0E30}" destId="{2630AB69-E4D9-4326-8469-DDD46E8E94DC}" srcOrd="2" destOrd="0" presId="urn:microsoft.com/office/officeart/2018/2/layout/IconLabelList"/>
    <dgm:cxn modelId="{0442766B-E135-4599-B045-4E530AB793CF}" type="presParOf" srcId="{0C538F9C-1848-412F-A33F-C87EAA4F3CFB}" destId="{57A8F07C-AA8C-437E-ADF2-6EE70319C843}" srcOrd="1" destOrd="0" presId="urn:microsoft.com/office/officeart/2018/2/layout/IconLabelList"/>
    <dgm:cxn modelId="{0977717D-E34E-42A0-851D-3A9CB132E0AB}" type="presParOf" srcId="{0C538F9C-1848-412F-A33F-C87EAA4F3CFB}" destId="{709882F7-D008-488D-85EF-DD34DC8E42F9}" srcOrd="2" destOrd="0" presId="urn:microsoft.com/office/officeart/2018/2/layout/IconLabelList"/>
    <dgm:cxn modelId="{BC5F0DFE-6980-40B5-BCA4-CA3D758A8E87}" type="presParOf" srcId="{709882F7-D008-488D-85EF-DD34DC8E42F9}" destId="{065AE336-4380-4C84-A674-CF9EDAD8E718}" srcOrd="0" destOrd="0" presId="urn:microsoft.com/office/officeart/2018/2/layout/IconLabelList"/>
    <dgm:cxn modelId="{01AEF4B4-27E8-4269-B9DC-F4DBACA0133A}" type="presParOf" srcId="{709882F7-D008-488D-85EF-DD34DC8E42F9}" destId="{19BBF517-EDA6-407E-BBB1-887AB0043ABA}" srcOrd="1" destOrd="0" presId="urn:microsoft.com/office/officeart/2018/2/layout/IconLabelList"/>
    <dgm:cxn modelId="{790CC477-28D2-4051-8097-34A13990FA0B}" type="presParOf" srcId="{709882F7-D008-488D-85EF-DD34DC8E42F9}" destId="{49F0A529-CF80-42FB-8961-528866FDF05F}" srcOrd="2" destOrd="0" presId="urn:microsoft.com/office/officeart/2018/2/layout/IconLabelList"/>
    <dgm:cxn modelId="{3A717FE9-46B0-40F7-8374-5B8040933444}" type="presParOf" srcId="{0C538F9C-1848-412F-A33F-C87EAA4F3CFB}" destId="{14209E9E-72EB-4CED-A801-CB7522BE863C}" srcOrd="3" destOrd="0" presId="urn:microsoft.com/office/officeart/2018/2/layout/IconLabelList"/>
    <dgm:cxn modelId="{E1E311CF-B532-4313-B453-1A25B7672E0C}" type="presParOf" srcId="{0C538F9C-1848-412F-A33F-C87EAA4F3CFB}" destId="{52DEB943-7AF3-4185-B870-A2880CA770F7}" srcOrd="4" destOrd="0" presId="urn:microsoft.com/office/officeart/2018/2/layout/IconLabelList"/>
    <dgm:cxn modelId="{AAA78A9A-5CF7-4D25-890C-1C8CBDF607E0}" type="presParOf" srcId="{52DEB943-7AF3-4185-B870-A2880CA770F7}" destId="{4722D7C9-8B33-407F-B517-621A46DA06B6}" srcOrd="0" destOrd="0" presId="urn:microsoft.com/office/officeart/2018/2/layout/IconLabelList"/>
    <dgm:cxn modelId="{D57F7B56-3AF3-4DD4-9719-2E0CAF18A403}" type="presParOf" srcId="{52DEB943-7AF3-4185-B870-A2880CA770F7}" destId="{2699B156-2206-4CC9-9DAA-071E3A7F96B5}" srcOrd="1" destOrd="0" presId="urn:microsoft.com/office/officeart/2018/2/layout/IconLabelList"/>
    <dgm:cxn modelId="{747E0183-8A5E-4406-ABE6-F19E2090D0F4}" type="presParOf" srcId="{52DEB943-7AF3-4185-B870-A2880CA770F7}" destId="{997F3BA6-B38C-41CE-BA47-37792853838E}"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A531FB-1AF7-4661-9039-8BC4B23C6071}"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F97561A-4C77-411C-AF51-3629354DCBB7}">
      <dgm:prSet/>
      <dgm:spPr/>
      <dgm:t>
        <a:bodyPr/>
        <a:lstStyle/>
        <a:p>
          <a:r>
            <a:rPr lang="en-US"/>
            <a:t>Review WG Charge, Scope, Approach, Key Questions, Deliverables &amp; Groundrules</a:t>
          </a:r>
        </a:p>
      </dgm:t>
    </dgm:pt>
    <dgm:pt modelId="{5E6DE3EA-AA73-4F52-8B0A-56F2A1AAA0E2}" type="parTrans" cxnId="{3A36D45F-7BCE-450B-B83F-A8482704DCC0}">
      <dgm:prSet/>
      <dgm:spPr/>
      <dgm:t>
        <a:bodyPr/>
        <a:lstStyle/>
        <a:p>
          <a:endParaRPr lang="en-US"/>
        </a:p>
      </dgm:t>
    </dgm:pt>
    <dgm:pt modelId="{4D99EE98-60FC-4FCC-89A1-B42047D35A42}" type="sibTrans" cxnId="{3A36D45F-7BCE-450B-B83F-A8482704DCC0}">
      <dgm:prSet/>
      <dgm:spPr/>
      <dgm:t>
        <a:bodyPr/>
        <a:lstStyle/>
        <a:p>
          <a:endParaRPr lang="en-US"/>
        </a:p>
      </dgm:t>
    </dgm:pt>
    <dgm:pt modelId="{E2C96796-5D93-43E8-A823-8AC32D81D450}">
      <dgm:prSet/>
      <dgm:spPr/>
      <dgm:t>
        <a:bodyPr/>
        <a:lstStyle/>
        <a:p>
          <a:r>
            <a:rPr lang="en-US"/>
            <a:t>Discuss “must-haves”, and any assumptions to make WG successful</a:t>
          </a:r>
        </a:p>
      </dgm:t>
    </dgm:pt>
    <dgm:pt modelId="{F4B00C38-5418-4A7D-8F3E-99C444CD73B2}" type="parTrans" cxnId="{AC872B61-EF3F-4E2D-9BAB-A0385870DF6F}">
      <dgm:prSet/>
      <dgm:spPr/>
      <dgm:t>
        <a:bodyPr/>
        <a:lstStyle/>
        <a:p>
          <a:endParaRPr lang="en-US"/>
        </a:p>
      </dgm:t>
    </dgm:pt>
    <dgm:pt modelId="{0A413C71-DEF5-4481-8709-280F54002718}" type="sibTrans" cxnId="{AC872B61-EF3F-4E2D-9BAB-A0385870DF6F}">
      <dgm:prSet/>
      <dgm:spPr/>
      <dgm:t>
        <a:bodyPr/>
        <a:lstStyle/>
        <a:p>
          <a:endParaRPr lang="en-US"/>
        </a:p>
      </dgm:t>
    </dgm:pt>
    <dgm:pt modelId="{1C0492FA-4989-D549-923B-43E092D02078}" type="pres">
      <dgm:prSet presAssocID="{46A531FB-1AF7-4661-9039-8BC4B23C6071}" presName="linear" presStyleCnt="0">
        <dgm:presLayoutVars>
          <dgm:animLvl val="lvl"/>
          <dgm:resizeHandles val="exact"/>
        </dgm:presLayoutVars>
      </dgm:prSet>
      <dgm:spPr/>
    </dgm:pt>
    <dgm:pt modelId="{83B2C02D-3A1B-5D4C-A803-3610A85F4785}" type="pres">
      <dgm:prSet presAssocID="{EF97561A-4C77-411C-AF51-3629354DCBB7}" presName="parentText" presStyleLbl="node1" presStyleIdx="0" presStyleCnt="2">
        <dgm:presLayoutVars>
          <dgm:chMax val="0"/>
          <dgm:bulletEnabled val="1"/>
        </dgm:presLayoutVars>
      </dgm:prSet>
      <dgm:spPr/>
    </dgm:pt>
    <dgm:pt modelId="{765E6453-5CAA-DB4A-9F61-83D5E49955AD}" type="pres">
      <dgm:prSet presAssocID="{4D99EE98-60FC-4FCC-89A1-B42047D35A42}" presName="spacer" presStyleCnt="0"/>
      <dgm:spPr/>
    </dgm:pt>
    <dgm:pt modelId="{C4CB67B3-51CC-114D-B669-BB879A62DC27}" type="pres">
      <dgm:prSet presAssocID="{E2C96796-5D93-43E8-A823-8AC32D81D450}" presName="parentText" presStyleLbl="node1" presStyleIdx="1" presStyleCnt="2">
        <dgm:presLayoutVars>
          <dgm:chMax val="0"/>
          <dgm:bulletEnabled val="1"/>
        </dgm:presLayoutVars>
      </dgm:prSet>
      <dgm:spPr/>
    </dgm:pt>
  </dgm:ptLst>
  <dgm:cxnLst>
    <dgm:cxn modelId="{5FF6B409-F4E3-9C4E-96FF-015232EFDEC7}" type="presOf" srcId="{46A531FB-1AF7-4661-9039-8BC4B23C6071}" destId="{1C0492FA-4989-D549-923B-43E092D02078}" srcOrd="0" destOrd="0" presId="urn:microsoft.com/office/officeart/2005/8/layout/vList2"/>
    <dgm:cxn modelId="{3A36D45F-7BCE-450B-B83F-A8482704DCC0}" srcId="{46A531FB-1AF7-4661-9039-8BC4B23C6071}" destId="{EF97561A-4C77-411C-AF51-3629354DCBB7}" srcOrd="0" destOrd="0" parTransId="{5E6DE3EA-AA73-4F52-8B0A-56F2A1AAA0E2}" sibTransId="{4D99EE98-60FC-4FCC-89A1-B42047D35A42}"/>
    <dgm:cxn modelId="{AC872B61-EF3F-4E2D-9BAB-A0385870DF6F}" srcId="{46A531FB-1AF7-4661-9039-8BC4B23C6071}" destId="{E2C96796-5D93-43E8-A823-8AC32D81D450}" srcOrd="1" destOrd="0" parTransId="{F4B00C38-5418-4A7D-8F3E-99C444CD73B2}" sibTransId="{0A413C71-DEF5-4481-8709-280F54002718}"/>
    <dgm:cxn modelId="{AE240AA8-1B3D-B34B-AC8C-5F6EE92AA71F}" type="presOf" srcId="{E2C96796-5D93-43E8-A823-8AC32D81D450}" destId="{C4CB67B3-51CC-114D-B669-BB879A62DC27}" srcOrd="0" destOrd="0" presId="urn:microsoft.com/office/officeart/2005/8/layout/vList2"/>
    <dgm:cxn modelId="{A2C6B7D1-0D8A-A14A-A8F9-C171591A728F}" type="presOf" srcId="{EF97561A-4C77-411C-AF51-3629354DCBB7}" destId="{83B2C02D-3A1B-5D4C-A803-3610A85F4785}" srcOrd="0" destOrd="0" presId="urn:microsoft.com/office/officeart/2005/8/layout/vList2"/>
    <dgm:cxn modelId="{E28DCC5A-7503-2A4F-BC38-1C70646BF3C9}" type="presParOf" srcId="{1C0492FA-4989-D549-923B-43E092D02078}" destId="{83B2C02D-3A1B-5D4C-A803-3610A85F4785}" srcOrd="0" destOrd="0" presId="urn:microsoft.com/office/officeart/2005/8/layout/vList2"/>
    <dgm:cxn modelId="{A7D852B0-1F10-1848-A966-1813098D1B28}" type="presParOf" srcId="{1C0492FA-4989-D549-923B-43E092D02078}" destId="{765E6453-5CAA-DB4A-9F61-83D5E49955AD}" srcOrd="1" destOrd="0" presId="urn:microsoft.com/office/officeart/2005/8/layout/vList2"/>
    <dgm:cxn modelId="{111047A1-AB89-B648-981F-E519DB3C702B}" type="presParOf" srcId="{1C0492FA-4989-D549-923B-43E092D02078}" destId="{C4CB67B3-51CC-114D-B669-BB879A62DC2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5AFF81-5CCA-4C74-A820-35278143B14E}" type="doc">
      <dgm:prSet loTypeId="urn:microsoft.com/office/officeart/2018/2/layout/IconVerticalSolidList" loCatId="icon" qsTypeId="urn:microsoft.com/office/officeart/2005/8/quickstyle/simple1" qsCatId="simple" csTypeId="urn:microsoft.com/office/officeart/2018/5/colors/Iconchunking_neutralicontext_colorful5" csCatId="colorful" phldr="1"/>
      <dgm:spPr/>
      <dgm:t>
        <a:bodyPr/>
        <a:lstStyle/>
        <a:p>
          <a:endParaRPr lang="en-US"/>
        </a:p>
      </dgm:t>
    </dgm:pt>
    <dgm:pt modelId="{DA1937F2-356F-4863-859F-85F80BD6DC68}">
      <dgm:prSet custT="1"/>
      <dgm:spPr/>
      <dgm:t>
        <a:bodyPr/>
        <a:lstStyle/>
        <a:p>
          <a:pPr>
            <a:lnSpc>
              <a:spcPct val="100000"/>
            </a:lnSpc>
          </a:pPr>
          <a:r>
            <a:rPr lang="en-US" sz="2100" dirty="0"/>
            <a:t>Identify and define the </a:t>
          </a:r>
          <a:r>
            <a:rPr lang="en-US" sz="2100" b="1" u="sng" dirty="0"/>
            <a:t>most important </a:t>
          </a:r>
          <a:r>
            <a:rPr lang="en-US" sz="2600" b="1" u="sng" dirty="0"/>
            <a:t>Objectives</a:t>
          </a:r>
          <a:r>
            <a:rPr lang="en-US" sz="2100" u="sng" dirty="0"/>
            <a:t> </a:t>
          </a:r>
          <a:r>
            <a:rPr lang="en-US" sz="2100" dirty="0"/>
            <a:t>for the portfolio segment, and then to define the </a:t>
          </a:r>
          <a:r>
            <a:rPr lang="en-US" sz="2100" b="1" u="sng" dirty="0"/>
            <a:t>associated key </a:t>
          </a:r>
          <a:r>
            <a:rPr lang="en-US" sz="2600" b="1" u="sng" dirty="0"/>
            <a:t>Metric</a:t>
          </a:r>
          <a:r>
            <a:rPr lang="en-US" sz="2100" u="sng" dirty="0"/>
            <a:t>(s)</a:t>
          </a:r>
          <a:r>
            <a:rPr lang="en-US" sz="2100" u="none" dirty="0"/>
            <a:t> </a:t>
          </a:r>
          <a:r>
            <a:rPr lang="en-US" sz="2100" dirty="0"/>
            <a:t>under each Objective</a:t>
          </a:r>
        </a:p>
      </dgm:t>
    </dgm:pt>
    <dgm:pt modelId="{C40F7634-A858-46F7-AD5A-6846B4E73C1C}" type="parTrans" cxnId="{7DD90BDA-52CD-46C4-94EC-957AF6859BAC}">
      <dgm:prSet/>
      <dgm:spPr/>
      <dgm:t>
        <a:bodyPr/>
        <a:lstStyle/>
        <a:p>
          <a:endParaRPr lang="en-US"/>
        </a:p>
      </dgm:t>
    </dgm:pt>
    <dgm:pt modelId="{5666A830-767C-4900-A1BB-146C0F622B51}" type="sibTrans" cxnId="{7DD90BDA-52CD-46C4-94EC-957AF6859BAC}">
      <dgm:prSet/>
      <dgm:spPr/>
      <dgm:t>
        <a:bodyPr/>
        <a:lstStyle/>
        <a:p>
          <a:endParaRPr lang="en-US"/>
        </a:p>
      </dgm:t>
    </dgm:pt>
    <dgm:pt modelId="{E5314754-0C72-48FC-9EC9-2C95B61F6BF3}">
      <dgm:prSet/>
      <dgm:spPr/>
      <dgm:t>
        <a:bodyPr/>
        <a:lstStyle/>
        <a:p>
          <a:pPr>
            <a:lnSpc>
              <a:spcPct val="100000"/>
            </a:lnSpc>
          </a:pPr>
          <a:r>
            <a:rPr lang="en-US" dirty="0"/>
            <a:t>Objectives and associated key Metric(s) would be </a:t>
          </a:r>
          <a:r>
            <a:rPr lang="en-US" u="sng" dirty="0"/>
            <a:t>used to support and provide rationale for portfolio segmentation and program design</a:t>
          </a:r>
          <a:r>
            <a:rPr lang="en-US" dirty="0"/>
            <a:t>, as well as used for program benefit/value forecasting, tracking, and evaluation. </a:t>
          </a:r>
        </a:p>
      </dgm:t>
    </dgm:pt>
    <dgm:pt modelId="{695087A1-359A-4DD3-853D-8C9FD8ACBB9A}" type="parTrans" cxnId="{F2CC12BF-9CF4-43AB-9C90-3DB45C22B4A8}">
      <dgm:prSet/>
      <dgm:spPr/>
      <dgm:t>
        <a:bodyPr/>
        <a:lstStyle/>
        <a:p>
          <a:endParaRPr lang="en-US"/>
        </a:p>
      </dgm:t>
    </dgm:pt>
    <dgm:pt modelId="{385A7A1C-468B-41C4-A42A-1DA8BE496AAE}" type="sibTrans" cxnId="{F2CC12BF-9CF4-43AB-9C90-3DB45C22B4A8}">
      <dgm:prSet/>
      <dgm:spPr/>
      <dgm:t>
        <a:bodyPr/>
        <a:lstStyle/>
        <a:p>
          <a:endParaRPr lang="en-US"/>
        </a:p>
      </dgm:t>
    </dgm:pt>
    <dgm:pt modelId="{B109D676-6320-410C-AF42-102B9D63C419}">
      <dgm:prSet/>
      <dgm:spPr/>
      <dgm:t>
        <a:bodyPr/>
        <a:lstStyle/>
        <a:p>
          <a:pPr>
            <a:lnSpc>
              <a:spcPct val="100000"/>
            </a:lnSpc>
          </a:pPr>
          <a:r>
            <a:rPr lang="en-US" dirty="0"/>
            <a:t>Also, discuss the </a:t>
          </a:r>
          <a:r>
            <a:rPr lang="en-US" b="1" u="sng" dirty="0"/>
            <a:t>basis</a:t>
          </a:r>
          <a:r>
            <a:rPr lang="en-US" u="sng" dirty="0"/>
            <a:t> (i.e., principles and guidelines) PAs should use in </a:t>
          </a:r>
          <a:r>
            <a:rPr lang="en-US" b="1" u="sng" dirty="0"/>
            <a:t>setting targets </a:t>
          </a:r>
          <a:r>
            <a:rPr lang="en-US" u="sng" dirty="0"/>
            <a:t>for Metrics </a:t>
          </a:r>
          <a:r>
            <a:rPr lang="en-US" dirty="0"/>
            <a:t>in their filings</a:t>
          </a:r>
        </a:p>
      </dgm:t>
    </dgm:pt>
    <dgm:pt modelId="{4E111F22-0103-4B56-A9D7-C236A47A5017}" type="parTrans" cxnId="{FCE73EB4-F109-4D5D-8BC8-48CCFAE11A10}">
      <dgm:prSet/>
      <dgm:spPr/>
      <dgm:t>
        <a:bodyPr/>
        <a:lstStyle/>
        <a:p>
          <a:endParaRPr lang="en-US"/>
        </a:p>
      </dgm:t>
    </dgm:pt>
    <dgm:pt modelId="{6B9C7F53-06D4-4DE3-8A1C-778376289334}" type="sibTrans" cxnId="{FCE73EB4-F109-4D5D-8BC8-48CCFAE11A10}">
      <dgm:prSet/>
      <dgm:spPr/>
      <dgm:t>
        <a:bodyPr/>
        <a:lstStyle/>
        <a:p>
          <a:endParaRPr lang="en-US"/>
        </a:p>
      </dgm:t>
    </dgm:pt>
    <dgm:pt modelId="{F22D996D-1134-42CE-96C5-0FCA9E9966C2}" type="pres">
      <dgm:prSet presAssocID="{FC5AFF81-5CCA-4C74-A820-35278143B14E}" presName="root" presStyleCnt="0">
        <dgm:presLayoutVars>
          <dgm:dir/>
          <dgm:resizeHandles val="exact"/>
        </dgm:presLayoutVars>
      </dgm:prSet>
      <dgm:spPr/>
    </dgm:pt>
    <dgm:pt modelId="{7AC6A88B-9EC8-4E22-9D03-CA78F67800D6}" type="pres">
      <dgm:prSet presAssocID="{DA1937F2-356F-4863-859F-85F80BD6DC68}" presName="compNode" presStyleCnt="0"/>
      <dgm:spPr/>
    </dgm:pt>
    <dgm:pt modelId="{F2996C62-0C45-4166-9F5B-F87CEFC0853A}" type="pres">
      <dgm:prSet presAssocID="{DA1937F2-356F-4863-859F-85F80BD6DC68}" presName="bgRect" presStyleLbl="bgShp" presStyleIdx="0" presStyleCnt="3"/>
      <dgm:spPr/>
    </dgm:pt>
    <dgm:pt modelId="{20223F08-9946-4872-95C1-A4E8B4D79E16}" type="pres">
      <dgm:prSet presAssocID="{DA1937F2-356F-4863-859F-85F80BD6DC6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rget"/>
        </a:ext>
      </dgm:extLst>
    </dgm:pt>
    <dgm:pt modelId="{EA112A29-4198-41F0-A1CB-63227E1B4789}" type="pres">
      <dgm:prSet presAssocID="{DA1937F2-356F-4863-859F-85F80BD6DC68}" presName="spaceRect" presStyleCnt="0"/>
      <dgm:spPr/>
    </dgm:pt>
    <dgm:pt modelId="{08D86178-EE4A-4ACE-85D8-66C2453D1737}" type="pres">
      <dgm:prSet presAssocID="{DA1937F2-356F-4863-859F-85F80BD6DC68}" presName="parTx" presStyleLbl="revTx" presStyleIdx="0" presStyleCnt="3">
        <dgm:presLayoutVars>
          <dgm:chMax val="0"/>
          <dgm:chPref val="0"/>
        </dgm:presLayoutVars>
      </dgm:prSet>
      <dgm:spPr/>
    </dgm:pt>
    <dgm:pt modelId="{2BDD27A6-9A7C-44F9-BB6E-07A5CEFB19C7}" type="pres">
      <dgm:prSet presAssocID="{5666A830-767C-4900-A1BB-146C0F622B51}" presName="sibTrans" presStyleCnt="0"/>
      <dgm:spPr/>
    </dgm:pt>
    <dgm:pt modelId="{4366BE59-C5FB-4EB8-9902-80C8CC853ADC}" type="pres">
      <dgm:prSet presAssocID="{E5314754-0C72-48FC-9EC9-2C95B61F6BF3}" presName="compNode" presStyleCnt="0"/>
      <dgm:spPr/>
    </dgm:pt>
    <dgm:pt modelId="{E6E63F86-1675-4198-835C-9E719A0F3FB6}" type="pres">
      <dgm:prSet presAssocID="{E5314754-0C72-48FC-9EC9-2C95B61F6BF3}" presName="bgRect" presStyleLbl="bgShp" presStyleIdx="1" presStyleCnt="3"/>
      <dgm:spPr/>
    </dgm:pt>
    <dgm:pt modelId="{112776F3-1B08-4ECA-AE70-5A701450114A}" type="pres">
      <dgm:prSet presAssocID="{E5314754-0C72-48FC-9EC9-2C95B61F6BF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r chart"/>
        </a:ext>
      </dgm:extLst>
    </dgm:pt>
    <dgm:pt modelId="{7C3DB532-7506-4E4B-8D5D-B16E4705C2D0}" type="pres">
      <dgm:prSet presAssocID="{E5314754-0C72-48FC-9EC9-2C95B61F6BF3}" presName="spaceRect" presStyleCnt="0"/>
      <dgm:spPr/>
    </dgm:pt>
    <dgm:pt modelId="{EA38266E-5935-48C5-B4FC-9C53F6C2193A}" type="pres">
      <dgm:prSet presAssocID="{E5314754-0C72-48FC-9EC9-2C95B61F6BF3}" presName="parTx" presStyleLbl="revTx" presStyleIdx="1" presStyleCnt="3">
        <dgm:presLayoutVars>
          <dgm:chMax val="0"/>
          <dgm:chPref val="0"/>
        </dgm:presLayoutVars>
      </dgm:prSet>
      <dgm:spPr/>
    </dgm:pt>
    <dgm:pt modelId="{A79ED51F-34F9-48C5-AAB2-07911D9D60AD}" type="pres">
      <dgm:prSet presAssocID="{385A7A1C-468B-41C4-A42A-1DA8BE496AAE}" presName="sibTrans" presStyleCnt="0"/>
      <dgm:spPr/>
    </dgm:pt>
    <dgm:pt modelId="{4906683F-680F-4808-8070-23009BCD002E}" type="pres">
      <dgm:prSet presAssocID="{B109D676-6320-410C-AF42-102B9D63C419}" presName="compNode" presStyleCnt="0"/>
      <dgm:spPr/>
    </dgm:pt>
    <dgm:pt modelId="{30D2CB45-4F28-46E3-8991-C6EAF457235F}" type="pres">
      <dgm:prSet presAssocID="{B109D676-6320-410C-AF42-102B9D63C419}" presName="bgRect" presStyleLbl="bgShp" presStyleIdx="2" presStyleCnt="3"/>
      <dgm:spPr/>
    </dgm:pt>
    <dgm:pt modelId="{01F57041-AB41-4218-953F-C451E27C3116}" type="pres">
      <dgm:prSet presAssocID="{B109D676-6320-410C-AF42-102B9D63C41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26D28E3E-4B5A-41A1-8DA9-E6696E7E7AB6}" type="pres">
      <dgm:prSet presAssocID="{B109D676-6320-410C-AF42-102B9D63C419}" presName="spaceRect" presStyleCnt="0"/>
      <dgm:spPr/>
    </dgm:pt>
    <dgm:pt modelId="{82A60D2B-E1C5-4803-BD4C-F13F18E41614}" type="pres">
      <dgm:prSet presAssocID="{B109D676-6320-410C-AF42-102B9D63C419}" presName="parTx" presStyleLbl="revTx" presStyleIdx="2" presStyleCnt="3">
        <dgm:presLayoutVars>
          <dgm:chMax val="0"/>
          <dgm:chPref val="0"/>
        </dgm:presLayoutVars>
      </dgm:prSet>
      <dgm:spPr/>
    </dgm:pt>
  </dgm:ptLst>
  <dgm:cxnLst>
    <dgm:cxn modelId="{8F130A36-2E49-4891-9962-BC80E96C0568}" type="presOf" srcId="{B109D676-6320-410C-AF42-102B9D63C419}" destId="{82A60D2B-E1C5-4803-BD4C-F13F18E41614}" srcOrd="0" destOrd="0" presId="urn:microsoft.com/office/officeart/2018/2/layout/IconVerticalSolidList"/>
    <dgm:cxn modelId="{F6C1673D-8FA1-486F-9876-CFD200401F6B}" type="presOf" srcId="{DA1937F2-356F-4863-859F-85F80BD6DC68}" destId="{08D86178-EE4A-4ACE-85D8-66C2453D1737}" srcOrd="0" destOrd="0" presId="urn:microsoft.com/office/officeart/2018/2/layout/IconVerticalSolidList"/>
    <dgm:cxn modelId="{64FCE347-B71E-463F-A893-07824E27E920}" type="presOf" srcId="{E5314754-0C72-48FC-9EC9-2C95B61F6BF3}" destId="{EA38266E-5935-48C5-B4FC-9C53F6C2193A}" srcOrd="0" destOrd="0" presId="urn:microsoft.com/office/officeart/2018/2/layout/IconVerticalSolidList"/>
    <dgm:cxn modelId="{FCE73EB4-F109-4D5D-8BC8-48CCFAE11A10}" srcId="{FC5AFF81-5CCA-4C74-A820-35278143B14E}" destId="{B109D676-6320-410C-AF42-102B9D63C419}" srcOrd="2" destOrd="0" parTransId="{4E111F22-0103-4B56-A9D7-C236A47A5017}" sibTransId="{6B9C7F53-06D4-4DE3-8A1C-778376289334}"/>
    <dgm:cxn modelId="{F2CC12BF-9CF4-43AB-9C90-3DB45C22B4A8}" srcId="{FC5AFF81-5CCA-4C74-A820-35278143B14E}" destId="{E5314754-0C72-48FC-9EC9-2C95B61F6BF3}" srcOrd="1" destOrd="0" parTransId="{695087A1-359A-4DD3-853D-8C9FD8ACBB9A}" sibTransId="{385A7A1C-468B-41C4-A42A-1DA8BE496AAE}"/>
    <dgm:cxn modelId="{7DD90BDA-52CD-46C4-94EC-957AF6859BAC}" srcId="{FC5AFF81-5CCA-4C74-A820-35278143B14E}" destId="{DA1937F2-356F-4863-859F-85F80BD6DC68}" srcOrd="0" destOrd="0" parTransId="{C40F7634-A858-46F7-AD5A-6846B4E73C1C}" sibTransId="{5666A830-767C-4900-A1BB-146C0F622B51}"/>
    <dgm:cxn modelId="{D8238BEF-31A6-4878-A2F9-D2C6E039DEEC}" type="presOf" srcId="{FC5AFF81-5CCA-4C74-A820-35278143B14E}" destId="{F22D996D-1134-42CE-96C5-0FCA9E9966C2}" srcOrd="0" destOrd="0" presId="urn:microsoft.com/office/officeart/2018/2/layout/IconVerticalSolidList"/>
    <dgm:cxn modelId="{A3614E75-417A-495F-A8EE-02AC0EF43D32}" type="presParOf" srcId="{F22D996D-1134-42CE-96C5-0FCA9E9966C2}" destId="{7AC6A88B-9EC8-4E22-9D03-CA78F67800D6}" srcOrd="0" destOrd="0" presId="urn:microsoft.com/office/officeart/2018/2/layout/IconVerticalSolidList"/>
    <dgm:cxn modelId="{1F4BDD4F-19F6-475D-BB5E-78FABFFBE9AF}" type="presParOf" srcId="{7AC6A88B-9EC8-4E22-9D03-CA78F67800D6}" destId="{F2996C62-0C45-4166-9F5B-F87CEFC0853A}" srcOrd="0" destOrd="0" presId="urn:microsoft.com/office/officeart/2018/2/layout/IconVerticalSolidList"/>
    <dgm:cxn modelId="{E442E64E-0222-4E3D-89A1-060ADDBA563B}" type="presParOf" srcId="{7AC6A88B-9EC8-4E22-9D03-CA78F67800D6}" destId="{20223F08-9946-4872-95C1-A4E8B4D79E16}" srcOrd="1" destOrd="0" presId="urn:microsoft.com/office/officeart/2018/2/layout/IconVerticalSolidList"/>
    <dgm:cxn modelId="{C8A29E85-FE28-4A84-948E-D3081057A8DC}" type="presParOf" srcId="{7AC6A88B-9EC8-4E22-9D03-CA78F67800D6}" destId="{EA112A29-4198-41F0-A1CB-63227E1B4789}" srcOrd="2" destOrd="0" presId="urn:microsoft.com/office/officeart/2018/2/layout/IconVerticalSolidList"/>
    <dgm:cxn modelId="{5816168B-5041-45FE-AA51-FCE6061B51F7}" type="presParOf" srcId="{7AC6A88B-9EC8-4E22-9D03-CA78F67800D6}" destId="{08D86178-EE4A-4ACE-85D8-66C2453D1737}" srcOrd="3" destOrd="0" presId="urn:microsoft.com/office/officeart/2018/2/layout/IconVerticalSolidList"/>
    <dgm:cxn modelId="{CB78C083-9336-45D2-9437-4B679497C8DD}" type="presParOf" srcId="{F22D996D-1134-42CE-96C5-0FCA9E9966C2}" destId="{2BDD27A6-9A7C-44F9-BB6E-07A5CEFB19C7}" srcOrd="1" destOrd="0" presId="urn:microsoft.com/office/officeart/2018/2/layout/IconVerticalSolidList"/>
    <dgm:cxn modelId="{4B199BA0-C43C-4E1C-9125-278B65000C4C}" type="presParOf" srcId="{F22D996D-1134-42CE-96C5-0FCA9E9966C2}" destId="{4366BE59-C5FB-4EB8-9902-80C8CC853ADC}" srcOrd="2" destOrd="0" presId="urn:microsoft.com/office/officeart/2018/2/layout/IconVerticalSolidList"/>
    <dgm:cxn modelId="{0FCD4EEB-A782-409C-9EBC-B96B8B5252C0}" type="presParOf" srcId="{4366BE59-C5FB-4EB8-9902-80C8CC853ADC}" destId="{E6E63F86-1675-4198-835C-9E719A0F3FB6}" srcOrd="0" destOrd="0" presId="urn:microsoft.com/office/officeart/2018/2/layout/IconVerticalSolidList"/>
    <dgm:cxn modelId="{E9ED06B4-DE50-4A16-8438-63FE6AAF3EFF}" type="presParOf" srcId="{4366BE59-C5FB-4EB8-9902-80C8CC853ADC}" destId="{112776F3-1B08-4ECA-AE70-5A701450114A}" srcOrd="1" destOrd="0" presId="urn:microsoft.com/office/officeart/2018/2/layout/IconVerticalSolidList"/>
    <dgm:cxn modelId="{BD708100-C3E3-4C8D-B836-33D73B3DA054}" type="presParOf" srcId="{4366BE59-C5FB-4EB8-9902-80C8CC853ADC}" destId="{7C3DB532-7506-4E4B-8D5D-B16E4705C2D0}" srcOrd="2" destOrd="0" presId="urn:microsoft.com/office/officeart/2018/2/layout/IconVerticalSolidList"/>
    <dgm:cxn modelId="{F45CB56C-6D8B-4E4D-BA46-C3BB9E99F81F}" type="presParOf" srcId="{4366BE59-C5FB-4EB8-9902-80C8CC853ADC}" destId="{EA38266E-5935-48C5-B4FC-9C53F6C2193A}" srcOrd="3" destOrd="0" presId="urn:microsoft.com/office/officeart/2018/2/layout/IconVerticalSolidList"/>
    <dgm:cxn modelId="{3AB5F751-7937-4F78-B72F-3A482832AE43}" type="presParOf" srcId="{F22D996D-1134-42CE-96C5-0FCA9E9966C2}" destId="{A79ED51F-34F9-48C5-AAB2-07911D9D60AD}" srcOrd="3" destOrd="0" presId="urn:microsoft.com/office/officeart/2018/2/layout/IconVerticalSolidList"/>
    <dgm:cxn modelId="{CCE8F1E4-ECA7-4F6A-8B4B-F5DD7C66D332}" type="presParOf" srcId="{F22D996D-1134-42CE-96C5-0FCA9E9966C2}" destId="{4906683F-680F-4808-8070-23009BCD002E}" srcOrd="4" destOrd="0" presId="urn:microsoft.com/office/officeart/2018/2/layout/IconVerticalSolidList"/>
    <dgm:cxn modelId="{75E0063B-7EC7-4EA3-8145-D3FE68DF638F}" type="presParOf" srcId="{4906683F-680F-4808-8070-23009BCD002E}" destId="{30D2CB45-4F28-46E3-8991-C6EAF457235F}" srcOrd="0" destOrd="0" presId="urn:microsoft.com/office/officeart/2018/2/layout/IconVerticalSolidList"/>
    <dgm:cxn modelId="{E3696263-8C55-466B-A670-01F531A70778}" type="presParOf" srcId="{4906683F-680F-4808-8070-23009BCD002E}" destId="{01F57041-AB41-4218-953F-C451E27C3116}" srcOrd="1" destOrd="0" presId="urn:microsoft.com/office/officeart/2018/2/layout/IconVerticalSolidList"/>
    <dgm:cxn modelId="{CEBC9D0C-A4AF-467E-B359-99B62010C94D}" type="presParOf" srcId="{4906683F-680F-4808-8070-23009BCD002E}" destId="{26D28E3E-4B5A-41A1-8DA9-E6696E7E7AB6}" srcOrd="2" destOrd="0" presId="urn:microsoft.com/office/officeart/2018/2/layout/IconVerticalSolidList"/>
    <dgm:cxn modelId="{AAD57404-B117-42F0-B162-0B91618B5D70}" type="presParOf" srcId="{4906683F-680F-4808-8070-23009BCD002E}" destId="{82A60D2B-E1C5-4803-BD4C-F13F18E4161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42F9108-F537-40E8-9AF6-00769F392D34}"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4FE0AF51-EBC0-44B7-8EB3-4DDF0FD45072}">
      <dgm:prSet/>
      <dgm:spPr/>
      <dgm:t>
        <a:bodyPr/>
        <a:lstStyle/>
        <a:p>
          <a:r>
            <a:rPr lang="en-US" dirty="0"/>
            <a:t>A </a:t>
          </a:r>
          <a:r>
            <a:rPr lang="en-US" b="1" dirty="0"/>
            <a:t>Report</a:t>
          </a:r>
          <a:r>
            <a:rPr lang="en-US" dirty="0"/>
            <a:t> from each Working Group </a:t>
          </a:r>
          <a:r>
            <a:rPr lang="en-US" b="1" dirty="0"/>
            <a:t>delineating recommendations for Objectives </a:t>
          </a:r>
          <a:r>
            <a:rPr lang="en-US" dirty="0"/>
            <a:t>for their respective segment as well as the associated key </a:t>
          </a:r>
          <a:r>
            <a:rPr lang="en-US" b="1" dirty="0"/>
            <a:t>Metric</a:t>
          </a:r>
          <a:r>
            <a:rPr lang="en-US" dirty="0"/>
            <a:t>(s) for each Objective. Each Working Group will also describe the </a:t>
          </a:r>
          <a:r>
            <a:rPr lang="en-US" b="1" dirty="0"/>
            <a:t>basis</a:t>
          </a:r>
          <a:r>
            <a:rPr lang="en-US" dirty="0"/>
            <a:t> (i.e., principles and guidance) for the PAs to use for </a:t>
          </a:r>
          <a:r>
            <a:rPr lang="en-US" b="1" dirty="0"/>
            <a:t>setting Targets </a:t>
          </a:r>
          <a:r>
            <a:rPr lang="en-US" dirty="0"/>
            <a:t>for associated key Metric(s) in their filings. Finally, each Working Group will address the other questions delineated above as well as any other related issues they agree are necessary to resolve</a:t>
          </a:r>
        </a:p>
      </dgm:t>
    </dgm:pt>
    <dgm:pt modelId="{0E720259-2E82-43AD-AE83-62515A6D41C4}" type="parTrans" cxnId="{6770F584-C341-47D0-BEEF-B889308D5C60}">
      <dgm:prSet/>
      <dgm:spPr/>
      <dgm:t>
        <a:bodyPr/>
        <a:lstStyle/>
        <a:p>
          <a:endParaRPr lang="en-US"/>
        </a:p>
      </dgm:t>
    </dgm:pt>
    <dgm:pt modelId="{3962B1EF-C16B-4A7F-9C9E-35483EB00589}" type="sibTrans" cxnId="{6770F584-C341-47D0-BEEF-B889308D5C60}">
      <dgm:prSet/>
      <dgm:spPr/>
      <dgm:t>
        <a:bodyPr/>
        <a:lstStyle/>
        <a:p>
          <a:endParaRPr lang="en-US"/>
        </a:p>
      </dgm:t>
    </dgm:pt>
    <dgm:pt modelId="{FD8FD7DD-9F95-4FE9-97FE-B5CAC58888EF}">
      <dgm:prSet/>
      <dgm:spPr/>
      <dgm:t>
        <a:bodyPr/>
        <a:lstStyle/>
        <a:p>
          <a:r>
            <a:rPr lang="en-US" dirty="0"/>
            <a:t>Any recommendations would be made by consensus (defined as unanimity) of the Working Group where possible. Where consensus is not reached, the Report would delineate two or more alternatives including their supporting rationales and list which WG Members support each alternative.</a:t>
          </a:r>
        </a:p>
      </dgm:t>
    </dgm:pt>
    <dgm:pt modelId="{1F27067D-5E17-4813-9683-4EFDC8650B8F}" type="parTrans" cxnId="{9417924D-69FA-43AE-9DC7-FF80E5F68CDC}">
      <dgm:prSet/>
      <dgm:spPr/>
      <dgm:t>
        <a:bodyPr/>
        <a:lstStyle/>
        <a:p>
          <a:endParaRPr lang="en-US"/>
        </a:p>
      </dgm:t>
    </dgm:pt>
    <dgm:pt modelId="{8EEB1BE3-AF14-47E9-B57E-B442F0567C91}" type="sibTrans" cxnId="{9417924D-69FA-43AE-9DC7-FF80E5F68CDC}">
      <dgm:prSet/>
      <dgm:spPr/>
      <dgm:t>
        <a:bodyPr/>
        <a:lstStyle/>
        <a:p>
          <a:endParaRPr lang="en-US"/>
        </a:p>
      </dgm:t>
    </dgm:pt>
    <dgm:pt modelId="{646E090D-8C32-A04C-A57A-502861270E72}" type="pres">
      <dgm:prSet presAssocID="{A42F9108-F537-40E8-9AF6-00769F392D34}" presName="vert0" presStyleCnt="0">
        <dgm:presLayoutVars>
          <dgm:dir/>
          <dgm:animOne val="branch"/>
          <dgm:animLvl val="lvl"/>
        </dgm:presLayoutVars>
      </dgm:prSet>
      <dgm:spPr/>
    </dgm:pt>
    <dgm:pt modelId="{38AC1A2B-71A1-DA4A-B7F0-520619431979}" type="pres">
      <dgm:prSet presAssocID="{4FE0AF51-EBC0-44B7-8EB3-4DDF0FD45072}" presName="thickLine" presStyleLbl="alignNode1" presStyleIdx="0" presStyleCnt="2"/>
      <dgm:spPr/>
    </dgm:pt>
    <dgm:pt modelId="{48CD9E3F-752C-C64A-87FF-DDEB0CE19C1B}" type="pres">
      <dgm:prSet presAssocID="{4FE0AF51-EBC0-44B7-8EB3-4DDF0FD45072}" presName="horz1" presStyleCnt="0"/>
      <dgm:spPr/>
    </dgm:pt>
    <dgm:pt modelId="{54D8DA79-0970-EA44-AB39-2ED6B1893A51}" type="pres">
      <dgm:prSet presAssocID="{4FE0AF51-EBC0-44B7-8EB3-4DDF0FD45072}" presName="tx1" presStyleLbl="revTx" presStyleIdx="0" presStyleCnt="2"/>
      <dgm:spPr/>
    </dgm:pt>
    <dgm:pt modelId="{48FCAA39-D3C8-284A-8896-B1BFB7FC4ABF}" type="pres">
      <dgm:prSet presAssocID="{4FE0AF51-EBC0-44B7-8EB3-4DDF0FD45072}" presName="vert1" presStyleCnt="0"/>
      <dgm:spPr/>
    </dgm:pt>
    <dgm:pt modelId="{A7BFB0F6-B021-2F4A-8293-CD93B64724EF}" type="pres">
      <dgm:prSet presAssocID="{FD8FD7DD-9F95-4FE9-97FE-B5CAC58888EF}" presName="thickLine" presStyleLbl="alignNode1" presStyleIdx="1" presStyleCnt="2"/>
      <dgm:spPr/>
    </dgm:pt>
    <dgm:pt modelId="{310F8189-E2A1-3246-91E1-81A52652EE0E}" type="pres">
      <dgm:prSet presAssocID="{FD8FD7DD-9F95-4FE9-97FE-B5CAC58888EF}" presName="horz1" presStyleCnt="0"/>
      <dgm:spPr/>
    </dgm:pt>
    <dgm:pt modelId="{BFAEE189-0F7C-CC44-9E9A-894C1798A5BA}" type="pres">
      <dgm:prSet presAssocID="{FD8FD7DD-9F95-4FE9-97FE-B5CAC58888EF}" presName="tx1" presStyleLbl="revTx" presStyleIdx="1" presStyleCnt="2"/>
      <dgm:spPr/>
    </dgm:pt>
    <dgm:pt modelId="{7B505EF7-EEB1-E243-9E8C-044929E4CB06}" type="pres">
      <dgm:prSet presAssocID="{FD8FD7DD-9F95-4FE9-97FE-B5CAC58888EF}" presName="vert1" presStyleCnt="0"/>
      <dgm:spPr/>
    </dgm:pt>
  </dgm:ptLst>
  <dgm:cxnLst>
    <dgm:cxn modelId="{5AA15F1D-07D1-F048-B4F1-304253B22ED0}" type="presOf" srcId="{A42F9108-F537-40E8-9AF6-00769F392D34}" destId="{646E090D-8C32-A04C-A57A-502861270E72}" srcOrd="0" destOrd="0" presId="urn:microsoft.com/office/officeart/2008/layout/LinedList"/>
    <dgm:cxn modelId="{9417924D-69FA-43AE-9DC7-FF80E5F68CDC}" srcId="{A42F9108-F537-40E8-9AF6-00769F392D34}" destId="{FD8FD7DD-9F95-4FE9-97FE-B5CAC58888EF}" srcOrd="1" destOrd="0" parTransId="{1F27067D-5E17-4813-9683-4EFDC8650B8F}" sibTransId="{8EEB1BE3-AF14-47E9-B57E-B442F0567C91}"/>
    <dgm:cxn modelId="{68316B5B-2D8C-594A-9E49-E34229D304AE}" type="presOf" srcId="{4FE0AF51-EBC0-44B7-8EB3-4DDF0FD45072}" destId="{54D8DA79-0970-EA44-AB39-2ED6B1893A51}" srcOrd="0" destOrd="0" presId="urn:microsoft.com/office/officeart/2008/layout/LinedList"/>
    <dgm:cxn modelId="{5AE46477-05DE-5342-96B0-8E7965622F0C}" type="presOf" srcId="{FD8FD7DD-9F95-4FE9-97FE-B5CAC58888EF}" destId="{BFAEE189-0F7C-CC44-9E9A-894C1798A5BA}" srcOrd="0" destOrd="0" presId="urn:microsoft.com/office/officeart/2008/layout/LinedList"/>
    <dgm:cxn modelId="{6770F584-C341-47D0-BEEF-B889308D5C60}" srcId="{A42F9108-F537-40E8-9AF6-00769F392D34}" destId="{4FE0AF51-EBC0-44B7-8EB3-4DDF0FD45072}" srcOrd="0" destOrd="0" parTransId="{0E720259-2E82-43AD-AE83-62515A6D41C4}" sibTransId="{3962B1EF-C16B-4A7F-9C9E-35483EB00589}"/>
    <dgm:cxn modelId="{B6EABC59-0231-764B-9DE8-7545CDD06943}" type="presParOf" srcId="{646E090D-8C32-A04C-A57A-502861270E72}" destId="{38AC1A2B-71A1-DA4A-B7F0-520619431979}" srcOrd="0" destOrd="0" presId="urn:microsoft.com/office/officeart/2008/layout/LinedList"/>
    <dgm:cxn modelId="{05581DD1-0091-3F4B-BA67-3A1D3C25F76C}" type="presParOf" srcId="{646E090D-8C32-A04C-A57A-502861270E72}" destId="{48CD9E3F-752C-C64A-87FF-DDEB0CE19C1B}" srcOrd="1" destOrd="0" presId="urn:microsoft.com/office/officeart/2008/layout/LinedList"/>
    <dgm:cxn modelId="{514917E4-A392-8D4B-BC55-2F1D236C008C}" type="presParOf" srcId="{48CD9E3F-752C-C64A-87FF-DDEB0CE19C1B}" destId="{54D8DA79-0970-EA44-AB39-2ED6B1893A51}" srcOrd="0" destOrd="0" presId="urn:microsoft.com/office/officeart/2008/layout/LinedList"/>
    <dgm:cxn modelId="{C61AE45E-B2C1-AC4D-891E-6CEC96F4D865}" type="presParOf" srcId="{48CD9E3F-752C-C64A-87FF-DDEB0CE19C1B}" destId="{48FCAA39-D3C8-284A-8896-B1BFB7FC4ABF}" srcOrd="1" destOrd="0" presId="urn:microsoft.com/office/officeart/2008/layout/LinedList"/>
    <dgm:cxn modelId="{FD4B4243-1D61-DD40-9A1C-4637F360AB49}" type="presParOf" srcId="{646E090D-8C32-A04C-A57A-502861270E72}" destId="{A7BFB0F6-B021-2F4A-8293-CD93B64724EF}" srcOrd="2" destOrd="0" presId="urn:microsoft.com/office/officeart/2008/layout/LinedList"/>
    <dgm:cxn modelId="{6C2B896C-31F2-2A42-9F97-27E55EF8BC79}" type="presParOf" srcId="{646E090D-8C32-A04C-A57A-502861270E72}" destId="{310F8189-E2A1-3246-91E1-81A52652EE0E}" srcOrd="3" destOrd="0" presId="urn:microsoft.com/office/officeart/2008/layout/LinedList"/>
    <dgm:cxn modelId="{6B6CCB05-FDD4-2048-BF99-CC18E046D6A6}" type="presParOf" srcId="{310F8189-E2A1-3246-91E1-81A52652EE0E}" destId="{BFAEE189-0F7C-CC44-9E9A-894C1798A5BA}" srcOrd="0" destOrd="0" presId="urn:microsoft.com/office/officeart/2008/layout/LinedList"/>
    <dgm:cxn modelId="{C0DE8A0B-B9AE-DC4E-A7AF-5AEFDE18A7FA}" type="presParOf" srcId="{310F8189-E2A1-3246-91E1-81A52652EE0E}" destId="{7B505EF7-EEB1-E243-9E8C-044929E4CB06}"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BFCDC7D-3CCD-42D8-81F7-4FAC9F540BA1}" type="doc">
      <dgm:prSet loTypeId="urn:microsoft.com/office/officeart/2016/7/layout/BasicLinearProcessNumbered" loCatId="process" qsTypeId="urn:microsoft.com/office/officeart/2005/8/quickstyle/simple1" qsCatId="simple" csTypeId="urn:microsoft.com/office/officeart/2005/8/colors/colorful5" csCatId="colorful"/>
      <dgm:spPr/>
      <dgm:t>
        <a:bodyPr/>
        <a:lstStyle/>
        <a:p>
          <a:endParaRPr lang="en-US"/>
        </a:p>
      </dgm:t>
    </dgm:pt>
    <dgm:pt modelId="{C77C029D-189F-43F0-B0B6-3947F1923A15}">
      <dgm:prSet/>
      <dgm:spPr/>
      <dgm:t>
        <a:bodyPr/>
        <a:lstStyle/>
        <a:p>
          <a:pPr algn="ctr"/>
          <a:r>
            <a:rPr lang="en-US" dirty="0"/>
            <a:t>Debrief where ended up and how meeting went</a:t>
          </a:r>
        </a:p>
      </dgm:t>
    </dgm:pt>
    <dgm:pt modelId="{FCD4E26A-1284-493A-AE3D-BF1E293C1360}" type="parTrans" cxnId="{609C9D1E-AC23-4412-A128-F92A5546028E}">
      <dgm:prSet/>
      <dgm:spPr/>
      <dgm:t>
        <a:bodyPr/>
        <a:lstStyle/>
        <a:p>
          <a:endParaRPr lang="en-US"/>
        </a:p>
      </dgm:t>
    </dgm:pt>
    <dgm:pt modelId="{E833239E-C2BE-46FE-BC96-CEB3CD3020E6}" type="sibTrans" cxnId="{609C9D1E-AC23-4412-A128-F92A5546028E}">
      <dgm:prSet phldrT="1" phldr="0"/>
      <dgm:spPr/>
      <dgm:t>
        <a:bodyPr/>
        <a:lstStyle/>
        <a:p>
          <a:r>
            <a:rPr lang="en-US"/>
            <a:t>1</a:t>
          </a:r>
        </a:p>
      </dgm:t>
    </dgm:pt>
    <dgm:pt modelId="{D32BA638-9562-4A43-9328-A3B8CB4E783B}">
      <dgm:prSet/>
      <dgm:spPr/>
      <dgm:t>
        <a:bodyPr/>
        <a:lstStyle/>
        <a:p>
          <a:pPr algn="ctr"/>
          <a:r>
            <a:rPr lang="en-US" dirty="0"/>
            <a:t>Identify clear next steps including homework assignment</a:t>
          </a:r>
        </a:p>
      </dgm:t>
    </dgm:pt>
    <dgm:pt modelId="{BA302B05-CD28-454D-B5F4-0AA16DF1499D}" type="parTrans" cxnId="{2A5FBB5B-F1FE-4020-AA45-5F3FF7C4BE00}">
      <dgm:prSet/>
      <dgm:spPr/>
      <dgm:t>
        <a:bodyPr/>
        <a:lstStyle/>
        <a:p>
          <a:endParaRPr lang="en-US"/>
        </a:p>
      </dgm:t>
    </dgm:pt>
    <dgm:pt modelId="{AD0D485B-99DD-46D8-B0A9-EE9B8C50542C}" type="sibTrans" cxnId="{2A5FBB5B-F1FE-4020-AA45-5F3FF7C4BE00}">
      <dgm:prSet phldrT="2" phldr="0"/>
      <dgm:spPr/>
      <dgm:t>
        <a:bodyPr/>
        <a:lstStyle/>
        <a:p>
          <a:r>
            <a:rPr lang="en-US"/>
            <a:t>2</a:t>
          </a:r>
        </a:p>
      </dgm:t>
    </dgm:pt>
    <dgm:pt modelId="{5A03796F-2F57-6F4E-8F37-AF32D8AA979D}" type="pres">
      <dgm:prSet presAssocID="{ABFCDC7D-3CCD-42D8-81F7-4FAC9F540BA1}" presName="Name0" presStyleCnt="0">
        <dgm:presLayoutVars>
          <dgm:animLvl val="lvl"/>
          <dgm:resizeHandles val="exact"/>
        </dgm:presLayoutVars>
      </dgm:prSet>
      <dgm:spPr/>
    </dgm:pt>
    <dgm:pt modelId="{2BC7355C-DC56-CC42-AB31-A3D2E47842CF}" type="pres">
      <dgm:prSet presAssocID="{C77C029D-189F-43F0-B0B6-3947F1923A15}" presName="compositeNode" presStyleCnt="0">
        <dgm:presLayoutVars>
          <dgm:bulletEnabled val="1"/>
        </dgm:presLayoutVars>
      </dgm:prSet>
      <dgm:spPr/>
    </dgm:pt>
    <dgm:pt modelId="{160B76F0-B346-A142-95A3-1C2909E16202}" type="pres">
      <dgm:prSet presAssocID="{C77C029D-189F-43F0-B0B6-3947F1923A15}" presName="bgRect" presStyleLbl="bgAccFollowNode1" presStyleIdx="0" presStyleCnt="2"/>
      <dgm:spPr/>
    </dgm:pt>
    <dgm:pt modelId="{3768E5B6-1134-D049-8AFD-F0A3B0371587}" type="pres">
      <dgm:prSet presAssocID="{E833239E-C2BE-46FE-BC96-CEB3CD3020E6}" presName="sibTransNodeCircle" presStyleLbl="alignNode1" presStyleIdx="0" presStyleCnt="4">
        <dgm:presLayoutVars>
          <dgm:chMax val="0"/>
          <dgm:bulletEnabled/>
        </dgm:presLayoutVars>
      </dgm:prSet>
      <dgm:spPr/>
    </dgm:pt>
    <dgm:pt modelId="{B002A425-96D8-9843-8F9D-2EBD6D7B00FB}" type="pres">
      <dgm:prSet presAssocID="{C77C029D-189F-43F0-B0B6-3947F1923A15}" presName="bottomLine" presStyleLbl="alignNode1" presStyleIdx="1" presStyleCnt="4">
        <dgm:presLayoutVars/>
      </dgm:prSet>
      <dgm:spPr/>
    </dgm:pt>
    <dgm:pt modelId="{AA41E212-5E40-774A-8693-FC74AF74E515}" type="pres">
      <dgm:prSet presAssocID="{C77C029D-189F-43F0-B0B6-3947F1923A15}" presName="nodeText" presStyleLbl="bgAccFollowNode1" presStyleIdx="0" presStyleCnt="2">
        <dgm:presLayoutVars>
          <dgm:bulletEnabled val="1"/>
        </dgm:presLayoutVars>
      </dgm:prSet>
      <dgm:spPr/>
    </dgm:pt>
    <dgm:pt modelId="{6D8D1CC5-4C6C-2A45-B9DD-BECA96BCB792}" type="pres">
      <dgm:prSet presAssocID="{E833239E-C2BE-46FE-BC96-CEB3CD3020E6}" presName="sibTrans" presStyleCnt="0"/>
      <dgm:spPr/>
    </dgm:pt>
    <dgm:pt modelId="{8E8E1DE6-BDAF-2248-B6E5-2594CAF213BC}" type="pres">
      <dgm:prSet presAssocID="{D32BA638-9562-4A43-9328-A3B8CB4E783B}" presName="compositeNode" presStyleCnt="0">
        <dgm:presLayoutVars>
          <dgm:bulletEnabled val="1"/>
        </dgm:presLayoutVars>
      </dgm:prSet>
      <dgm:spPr/>
    </dgm:pt>
    <dgm:pt modelId="{91C76BE2-43B2-6244-8676-129CB205CCE3}" type="pres">
      <dgm:prSet presAssocID="{D32BA638-9562-4A43-9328-A3B8CB4E783B}" presName="bgRect" presStyleLbl="bgAccFollowNode1" presStyleIdx="1" presStyleCnt="2"/>
      <dgm:spPr/>
    </dgm:pt>
    <dgm:pt modelId="{1859A50E-B5D8-A549-8189-28DF64111B68}" type="pres">
      <dgm:prSet presAssocID="{AD0D485B-99DD-46D8-B0A9-EE9B8C50542C}" presName="sibTransNodeCircle" presStyleLbl="alignNode1" presStyleIdx="2" presStyleCnt="4">
        <dgm:presLayoutVars>
          <dgm:chMax val="0"/>
          <dgm:bulletEnabled/>
        </dgm:presLayoutVars>
      </dgm:prSet>
      <dgm:spPr/>
    </dgm:pt>
    <dgm:pt modelId="{E68C31B2-0609-7640-A9B9-80ECAD864502}" type="pres">
      <dgm:prSet presAssocID="{D32BA638-9562-4A43-9328-A3B8CB4E783B}" presName="bottomLine" presStyleLbl="alignNode1" presStyleIdx="3" presStyleCnt="4">
        <dgm:presLayoutVars/>
      </dgm:prSet>
      <dgm:spPr/>
    </dgm:pt>
    <dgm:pt modelId="{16B6EAB7-1ADF-914A-85B4-06CD98E28893}" type="pres">
      <dgm:prSet presAssocID="{D32BA638-9562-4A43-9328-A3B8CB4E783B}" presName="nodeText" presStyleLbl="bgAccFollowNode1" presStyleIdx="1" presStyleCnt="2">
        <dgm:presLayoutVars>
          <dgm:bulletEnabled val="1"/>
        </dgm:presLayoutVars>
      </dgm:prSet>
      <dgm:spPr/>
    </dgm:pt>
  </dgm:ptLst>
  <dgm:cxnLst>
    <dgm:cxn modelId="{609C9D1E-AC23-4412-A128-F92A5546028E}" srcId="{ABFCDC7D-3CCD-42D8-81F7-4FAC9F540BA1}" destId="{C77C029D-189F-43F0-B0B6-3947F1923A15}" srcOrd="0" destOrd="0" parTransId="{FCD4E26A-1284-493A-AE3D-BF1E293C1360}" sibTransId="{E833239E-C2BE-46FE-BC96-CEB3CD3020E6}"/>
    <dgm:cxn modelId="{E0B43A31-96A1-3B41-90CE-56DF30247664}" type="presOf" srcId="{C77C029D-189F-43F0-B0B6-3947F1923A15}" destId="{160B76F0-B346-A142-95A3-1C2909E16202}" srcOrd="0" destOrd="0" presId="urn:microsoft.com/office/officeart/2016/7/layout/BasicLinearProcessNumbered"/>
    <dgm:cxn modelId="{2A5FBB5B-F1FE-4020-AA45-5F3FF7C4BE00}" srcId="{ABFCDC7D-3CCD-42D8-81F7-4FAC9F540BA1}" destId="{D32BA638-9562-4A43-9328-A3B8CB4E783B}" srcOrd="1" destOrd="0" parTransId="{BA302B05-CD28-454D-B5F4-0AA16DF1499D}" sibTransId="{AD0D485B-99DD-46D8-B0A9-EE9B8C50542C}"/>
    <dgm:cxn modelId="{2CB1016A-A9EE-8C40-BDF6-166516FF835C}" type="presOf" srcId="{ABFCDC7D-3CCD-42D8-81F7-4FAC9F540BA1}" destId="{5A03796F-2F57-6F4E-8F37-AF32D8AA979D}" srcOrd="0" destOrd="0" presId="urn:microsoft.com/office/officeart/2016/7/layout/BasicLinearProcessNumbered"/>
    <dgm:cxn modelId="{86001C6A-64DD-0A4D-BC7C-0D3F35DAE37A}" type="presOf" srcId="{D32BA638-9562-4A43-9328-A3B8CB4E783B}" destId="{16B6EAB7-1ADF-914A-85B4-06CD98E28893}" srcOrd="1" destOrd="0" presId="urn:microsoft.com/office/officeart/2016/7/layout/BasicLinearProcessNumbered"/>
    <dgm:cxn modelId="{22D76C7B-F40E-DF43-8340-78C663A366DD}" type="presOf" srcId="{E833239E-C2BE-46FE-BC96-CEB3CD3020E6}" destId="{3768E5B6-1134-D049-8AFD-F0A3B0371587}" srcOrd="0" destOrd="0" presId="urn:microsoft.com/office/officeart/2016/7/layout/BasicLinearProcessNumbered"/>
    <dgm:cxn modelId="{CD869F90-BF81-9F4D-8E32-AA23470CA8A6}" type="presOf" srcId="{AD0D485B-99DD-46D8-B0A9-EE9B8C50542C}" destId="{1859A50E-B5D8-A549-8189-28DF64111B68}" srcOrd="0" destOrd="0" presId="urn:microsoft.com/office/officeart/2016/7/layout/BasicLinearProcessNumbered"/>
    <dgm:cxn modelId="{E08EEBF8-2166-614E-B9FB-ADB09A139813}" type="presOf" srcId="{D32BA638-9562-4A43-9328-A3B8CB4E783B}" destId="{91C76BE2-43B2-6244-8676-129CB205CCE3}" srcOrd="0" destOrd="0" presId="urn:microsoft.com/office/officeart/2016/7/layout/BasicLinearProcessNumbered"/>
    <dgm:cxn modelId="{1D6FEEFB-A115-BD49-89FF-21162B60367A}" type="presOf" srcId="{C77C029D-189F-43F0-B0B6-3947F1923A15}" destId="{AA41E212-5E40-774A-8693-FC74AF74E515}" srcOrd="1" destOrd="0" presId="urn:microsoft.com/office/officeart/2016/7/layout/BasicLinearProcessNumbered"/>
    <dgm:cxn modelId="{7FB98E0B-E01F-954A-A92B-099FA34F262B}" type="presParOf" srcId="{5A03796F-2F57-6F4E-8F37-AF32D8AA979D}" destId="{2BC7355C-DC56-CC42-AB31-A3D2E47842CF}" srcOrd="0" destOrd="0" presId="urn:microsoft.com/office/officeart/2016/7/layout/BasicLinearProcessNumbered"/>
    <dgm:cxn modelId="{D2113D5F-CA06-2B41-A4F2-22C5E8108F21}" type="presParOf" srcId="{2BC7355C-DC56-CC42-AB31-A3D2E47842CF}" destId="{160B76F0-B346-A142-95A3-1C2909E16202}" srcOrd="0" destOrd="0" presId="urn:microsoft.com/office/officeart/2016/7/layout/BasicLinearProcessNumbered"/>
    <dgm:cxn modelId="{752EDE6E-52AF-9644-8F98-3E95BC30D408}" type="presParOf" srcId="{2BC7355C-DC56-CC42-AB31-A3D2E47842CF}" destId="{3768E5B6-1134-D049-8AFD-F0A3B0371587}" srcOrd="1" destOrd="0" presId="urn:microsoft.com/office/officeart/2016/7/layout/BasicLinearProcessNumbered"/>
    <dgm:cxn modelId="{70A650F6-E8EE-D549-A796-1DC97F0E7C35}" type="presParOf" srcId="{2BC7355C-DC56-CC42-AB31-A3D2E47842CF}" destId="{B002A425-96D8-9843-8F9D-2EBD6D7B00FB}" srcOrd="2" destOrd="0" presId="urn:microsoft.com/office/officeart/2016/7/layout/BasicLinearProcessNumbered"/>
    <dgm:cxn modelId="{1ECAC325-C9CB-024F-ACA7-2F6BC89667E2}" type="presParOf" srcId="{2BC7355C-DC56-CC42-AB31-A3D2E47842CF}" destId="{AA41E212-5E40-774A-8693-FC74AF74E515}" srcOrd="3" destOrd="0" presId="urn:microsoft.com/office/officeart/2016/7/layout/BasicLinearProcessNumbered"/>
    <dgm:cxn modelId="{E8090EE1-4E2B-8B44-A548-7D46F9CA8533}" type="presParOf" srcId="{5A03796F-2F57-6F4E-8F37-AF32D8AA979D}" destId="{6D8D1CC5-4C6C-2A45-B9DD-BECA96BCB792}" srcOrd="1" destOrd="0" presId="urn:microsoft.com/office/officeart/2016/7/layout/BasicLinearProcessNumbered"/>
    <dgm:cxn modelId="{28062A7F-B7A6-B144-8CC6-BB0682A59E62}" type="presParOf" srcId="{5A03796F-2F57-6F4E-8F37-AF32D8AA979D}" destId="{8E8E1DE6-BDAF-2248-B6E5-2594CAF213BC}" srcOrd="2" destOrd="0" presId="urn:microsoft.com/office/officeart/2016/7/layout/BasicLinearProcessNumbered"/>
    <dgm:cxn modelId="{901058B6-01A6-7B40-A6C2-7B0AC8273CDE}" type="presParOf" srcId="{8E8E1DE6-BDAF-2248-B6E5-2594CAF213BC}" destId="{91C76BE2-43B2-6244-8676-129CB205CCE3}" srcOrd="0" destOrd="0" presId="urn:microsoft.com/office/officeart/2016/7/layout/BasicLinearProcessNumbered"/>
    <dgm:cxn modelId="{933BBBCA-13AC-2B46-8FC7-A473A5AD6EAE}" type="presParOf" srcId="{8E8E1DE6-BDAF-2248-B6E5-2594CAF213BC}" destId="{1859A50E-B5D8-A549-8189-28DF64111B68}" srcOrd="1" destOrd="0" presId="urn:microsoft.com/office/officeart/2016/7/layout/BasicLinearProcessNumbered"/>
    <dgm:cxn modelId="{D4DD3EE2-56E4-3C48-A343-CE4CA0554D8B}" type="presParOf" srcId="{8E8E1DE6-BDAF-2248-B6E5-2594CAF213BC}" destId="{E68C31B2-0609-7640-A9B9-80ECAD864502}" srcOrd="2" destOrd="0" presId="urn:microsoft.com/office/officeart/2016/7/layout/BasicLinearProcessNumbered"/>
    <dgm:cxn modelId="{DDBBAB0D-9F8D-8143-ABEE-471334A05888}" type="presParOf" srcId="{8E8E1DE6-BDAF-2248-B6E5-2594CAF213BC}" destId="{16B6EAB7-1ADF-914A-85B4-06CD98E28893}"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B4F020-149E-49D2-9E71-E6E7D552333E}">
      <dsp:nvSpPr>
        <dsp:cNvPr id="0" name=""/>
        <dsp:cNvSpPr/>
      </dsp:nvSpPr>
      <dsp:spPr>
        <a:xfrm>
          <a:off x="1082105" y="878242"/>
          <a:ext cx="1485526" cy="14855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30AB69-E4D9-4326-8469-DDD46E8E94DC}">
      <dsp:nvSpPr>
        <dsp:cNvPr id="0" name=""/>
        <dsp:cNvSpPr/>
      </dsp:nvSpPr>
      <dsp:spPr>
        <a:xfrm>
          <a:off x="174284" y="2753095"/>
          <a:ext cx="330116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Raise hand to enter queue – then unmute when called upon</a:t>
          </a:r>
        </a:p>
      </dsp:txBody>
      <dsp:txXfrm>
        <a:off x="174284" y="2753095"/>
        <a:ext cx="3301169" cy="720000"/>
      </dsp:txXfrm>
    </dsp:sp>
    <dsp:sp modelId="{065AE336-4380-4C84-A674-CF9EDAD8E718}">
      <dsp:nvSpPr>
        <dsp:cNvPr id="0" name=""/>
        <dsp:cNvSpPr/>
      </dsp:nvSpPr>
      <dsp:spPr>
        <a:xfrm>
          <a:off x="4960980" y="878242"/>
          <a:ext cx="1485526" cy="14855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9F0A529-CF80-42FB-8961-528866FDF05F}">
      <dsp:nvSpPr>
        <dsp:cNvPr id="0" name=""/>
        <dsp:cNvSpPr/>
      </dsp:nvSpPr>
      <dsp:spPr>
        <a:xfrm>
          <a:off x="4053158" y="2753095"/>
          <a:ext cx="330116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a:t>Mute when not speaking</a:t>
          </a:r>
        </a:p>
      </dsp:txBody>
      <dsp:txXfrm>
        <a:off x="4053158" y="2753095"/>
        <a:ext cx="3301169" cy="720000"/>
      </dsp:txXfrm>
    </dsp:sp>
    <dsp:sp modelId="{4722D7C9-8B33-407F-B517-621A46DA06B6}">
      <dsp:nvSpPr>
        <dsp:cNvPr id="0" name=""/>
        <dsp:cNvSpPr/>
      </dsp:nvSpPr>
      <dsp:spPr>
        <a:xfrm>
          <a:off x="8839854" y="878242"/>
          <a:ext cx="1485526" cy="14855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97F3BA6-B38C-41CE-BA47-37792853838E}">
      <dsp:nvSpPr>
        <dsp:cNvPr id="0" name=""/>
        <dsp:cNvSpPr/>
      </dsp:nvSpPr>
      <dsp:spPr>
        <a:xfrm>
          <a:off x="7932033" y="2753095"/>
          <a:ext cx="330116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a:t>Zoom in &amp; out of documents</a:t>
          </a:r>
        </a:p>
      </dsp:txBody>
      <dsp:txXfrm>
        <a:off x="7932033" y="2753095"/>
        <a:ext cx="3301169"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B2C02D-3A1B-5D4C-A803-3610A85F4785}">
      <dsp:nvSpPr>
        <dsp:cNvPr id="0" name=""/>
        <dsp:cNvSpPr/>
      </dsp:nvSpPr>
      <dsp:spPr>
        <a:xfrm>
          <a:off x="0" y="312650"/>
          <a:ext cx="6489509" cy="225459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a:t>Review WG Charge, Scope, Approach, Key Questions, Deliverables &amp; Groundrules</a:t>
          </a:r>
        </a:p>
      </dsp:txBody>
      <dsp:txXfrm>
        <a:off x="110060" y="422710"/>
        <a:ext cx="6269389" cy="2034470"/>
      </dsp:txXfrm>
    </dsp:sp>
    <dsp:sp modelId="{C4CB67B3-51CC-114D-B669-BB879A62DC27}">
      <dsp:nvSpPr>
        <dsp:cNvPr id="0" name=""/>
        <dsp:cNvSpPr/>
      </dsp:nvSpPr>
      <dsp:spPr>
        <a:xfrm>
          <a:off x="0" y="2685320"/>
          <a:ext cx="6489509" cy="225459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a:t>Discuss “must-haves”, and any assumptions to make WG successful</a:t>
          </a:r>
        </a:p>
      </dsp:txBody>
      <dsp:txXfrm>
        <a:off x="110060" y="2795380"/>
        <a:ext cx="6269389" cy="20344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996C62-0C45-4166-9F5B-F87CEFC0853A}">
      <dsp:nvSpPr>
        <dsp:cNvPr id="0" name=""/>
        <dsp:cNvSpPr/>
      </dsp:nvSpPr>
      <dsp:spPr>
        <a:xfrm>
          <a:off x="0" y="531"/>
          <a:ext cx="10515600" cy="1242935"/>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223F08-9946-4872-95C1-A4E8B4D79E16}">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8D86178-EE4A-4ACE-85D8-66C2453D1737}">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US" sz="2100" kern="1200" dirty="0"/>
            <a:t>Identify and define the </a:t>
          </a:r>
          <a:r>
            <a:rPr lang="en-US" sz="2100" b="1" u="sng" kern="1200" dirty="0"/>
            <a:t>most important </a:t>
          </a:r>
          <a:r>
            <a:rPr lang="en-US" sz="2600" b="1" u="sng" kern="1200" dirty="0"/>
            <a:t>Objectives</a:t>
          </a:r>
          <a:r>
            <a:rPr lang="en-US" sz="2100" u="sng" kern="1200" dirty="0"/>
            <a:t> </a:t>
          </a:r>
          <a:r>
            <a:rPr lang="en-US" sz="2100" kern="1200" dirty="0"/>
            <a:t>for the portfolio segment, and then to define the </a:t>
          </a:r>
          <a:r>
            <a:rPr lang="en-US" sz="2100" b="1" u="sng" kern="1200" dirty="0"/>
            <a:t>associated key </a:t>
          </a:r>
          <a:r>
            <a:rPr lang="en-US" sz="2600" b="1" u="sng" kern="1200" dirty="0"/>
            <a:t>Metric</a:t>
          </a:r>
          <a:r>
            <a:rPr lang="en-US" sz="2100" u="sng" kern="1200" dirty="0"/>
            <a:t>(s)</a:t>
          </a:r>
          <a:r>
            <a:rPr lang="en-US" sz="2100" u="none" kern="1200" dirty="0"/>
            <a:t> </a:t>
          </a:r>
          <a:r>
            <a:rPr lang="en-US" sz="2100" kern="1200" dirty="0"/>
            <a:t>under each Objective</a:t>
          </a:r>
        </a:p>
      </dsp:txBody>
      <dsp:txXfrm>
        <a:off x="1435590" y="531"/>
        <a:ext cx="9080009" cy="1242935"/>
      </dsp:txXfrm>
    </dsp:sp>
    <dsp:sp modelId="{E6E63F86-1675-4198-835C-9E719A0F3FB6}">
      <dsp:nvSpPr>
        <dsp:cNvPr id="0" name=""/>
        <dsp:cNvSpPr/>
      </dsp:nvSpPr>
      <dsp:spPr>
        <a:xfrm>
          <a:off x="0" y="1554201"/>
          <a:ext cx="10515600" cy="1242935"/>
        </a:xfrm>
        <a:prstGeom prst="roundRect">
          <a:avLst>
            <a:gd name="adj" fmla="val 10000"/>
          </a:avLst>
        </a:prstGeom>
        <a:solidFill>
          <a:schemeClr val="accent5">
            <a:hueOff val="-3379271"/>
            <a:satOff val="-8710"/>
            <a:lumOff val="-5883"/>
            <a:alphaOff val="0"/>
          </a:schemeClr>
        </a:solidFill>
        <a:ln>
          <a:noFill/>
        </a:ln>
        <a:effectLst/>
      </dsp:spPr>
      <dsp:style>
        <a:lnRef idx="0">
          <a:scrgbClr r="0" g="0" b="0"/>
        </a:lnRef>
        <a:fillRef idx="1">
          <a:scrgbClr r="0" g="0" b="0"/>
        </a:fillRef>
        <a:effectRef idx="0">
          <a:scrgbClr r="0" g="0" b="0"/>
        </a:effectRef>
        <a:fontRef idx="minor"/>
      </dsp:style>
    </dsp:sp>
    <dsp:sp modelId="{112776F3-1B08-4ECA-AE70-5A701450114A}">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A38266E-5935-48C5-B4FC-9C53F6C2193A}">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US" sz="2100" kern="1200" dirty="0"/>
            <a:t>Objectives and associated key Metric(s) would be </a:t>
          </a:r>
          <a:r>
            <a:rPr lang="en-US" sz="2100" u="sng" kern="1200" dirty="0"/>
            <a:t>used to support and provide rationale for portfolio segmentation and program design</a:t>
          </a:r>
          <a:r>
            <a:rPr lang="en-US" sz="2100" kern="1200" dirty="0"/>
            <a:t>, as well as used for program benefit/value forecasting, tracking, and evaluation. </a:t>
          </a:r>
        </a:p>
      </dsp:txBody>
      <dsp:txXfrm>
        <a:off x="1435590" y="1554201"/>
        <a:ext cx="9080009" cy="1242935"/>
      </dsp:txXfrm>
    </dsp:sp>
    <dsp:sp modelId="{30D2CB45-4F28-46E3-8991-C6EAF457235F}">
      <dsp:nvSpPr>
        <dsp:cNvPr id="0" name=""/>
        <dsp:cNvSpPr/>
      </dsp:nvSpPr>
      <dsp:spPr>
        <a:xfrm>
          <a:off x="0" y="3107870"/>
          <a:ext cx="10515600" cy="1242935"/>
        </a:xfrm>
        <a:prstGeom prst="roundRect">
          <a:avLst>
            <a:gd name="adj" fmla="val 10000"/>
          </a:avLst>
        </a:prstGeom>
        <a:solidFill>
          <a:schemeClr val="accent5">
            <a:hueOff val="-6758543"/>
            <a:satOff val="-17419"/>
            <a:lumOff val="-11765"/>
            <a:alphaOff val="0"/>
          </a:schemeClr>
        </a:solidFill>
        <a:ln>
          <a:noFill/>
        </a:ln>
        <a:effectLst/>
      </dsp:spPr>
      <dsp:style>
        <a:lnRef idx="0">
          <a:scrgbClr r="0" g="0" b="0"/>
        </a:lnRef>
        <a:fillRef idx="1">
          <a:scrgbClr r="0" g="0" b="0"/>
        </a:fillRef>
        <a:effectRef idx="0">
          <a:scrgbClr r="0" g="0" b="0"/>
        </a:effectRef>
        <a:fontRef idx="minor"/>
      </dsp:style>
    </dsp:sp>
    <dsp:sp modelId="{01F57041-AB41-4218-953F-C451E27C3116}">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A60D2B-E1C5-4803-BD4C-F13F18E41614}">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US" sz="2100" kern="1200" dirty="0"/>
            <a:t>Also, discuss the </a:t>
          </a:r>
          <a:r>
            <a:rPr lang="en-US" sz="2100" b="1" u="sng" kern="1200" dirty="0"/>
            <a:t>basis</a:t>
          </a:r>
          <a:r>
            <a:rPr lang="en-US" sz="2100" u="sng" kern="1200" dirty="0"/>
            <a:t> (i.e., principles and guidelines) PAs should use in </a:t>
          </a:r>
          <a:r>
            <a:rPr lang="en-US" sz="2100" b="1" u="sng" kern="1200" dirty="0"/>
            <a:t>setting targets </a:t>
          </a:r>
          <a:r>
            <a:rPr lang="en-US" sz="2100" u="sng" kern="1200" dirty="0"/>
            <a:t>for Metrics </a:t>
          </a:r>
          <a:r>
            <a:rPr lang="en-US" sz="2100" kern="1200" dirty="0"/>
            <a:t>in their filings</a:t>
          </a:r>
        </a:p>
      </dsp:txBody>
      <dsp:txXfrm>
        <a:off x="1435590" y="3107870"/>
        <a:ext cx="9080009" cy="12429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AC1A2B-71A1-DA4A-B7F0-520619431979}">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54D8DA79-0970-EA44-AB39-2ED6B1893A51}">
      <dsp:nvSpPr>
        <dsp:cNvPr id="0" name=""/>
        <dsp:cNvSpPr/>
      </dsp:nvSpPr>
      <dsp:spPr>
        <a:xfrm>
          <a:off x="0" y="0"/>
          <a:ext cx="1051560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A </a:t>
          </a:r>
          <a:r>
            <a:rPr lang="en-US" sz="2300" b="1" kern="1200" dirty="0"/>
            <a:t>Report</a:t>
          </a:r>
          <a:r>
            <a:rPr lang="en-US" sz="2300" kern="1200" dirty="0"/>
            <a:t> from each Working Group </a:t>
          </a:r>
          <a:r>
            <a:rPr lang="en-US" sz="2300" b="1" kern="1200" dirty="0"/>
            <a:t>delineating recommendations for Objectives </a:t>
          </a:r>
          <a:r>
            <a:rPr lang="en-US" sz="2300" kern="1200" dirty="0"/>
            <a:t>for their respective segment as well as the associated key </a:t>
          </a:r>
          <a:r>
            <a:rPr lang="en-US" sz="2300" b="1" kern="1200" dirty="0"/>
            <a:t>Metric</a:t>
          </a:r>
          <a:r>
            <a:rPr lang="en-US" sz="2300" kern="1200" dirty="0"/>
            <a:t>(s) for each Objective. Each Working Group will also describe the </a:t>
          </a:r>
          <a:r>
            <a:rPr lang="en-US" sz="2300" b="1" kern="1200" dirty="0"/>
            <a:t>basis</a:t>
          </a:r>
          <a:r>
            <a:rPr lang="en-US" sz="2300" kern="1200" dirty="0"/>
            <a:t> (i.e., principles and guidance) for the PAs to use for </a:t>
          </a:r>
          <a:r>
            <a:rPr lang="en-US" sz="2300" b="1" kern="1200" dirty="0"/>
            <a:t>setting Targets </a:t>
          </a:r>
          <a:r>
            <a:rPr lang="en-US" sz="2300" kern="1200" dirty="0"/>
            <a:t>for associated key Metric(s) in their filings. Finally, each Working Group will address the other questions delineated above as well as any other related issues they agree are necessary to resolve</a:t>
          </a:r>
        </a:p>
      </dsp:txBody>
      <dsp:txXfrm>
        <a:off x="0" y="0"/>
        <a:ext cx="10515600" cy="2175669"/>
      </dsp:txXfrm>
    </dsp:sp>
    <dsp:sp modelId="{A7BFB0F6-B021-2F4A-8293-CD93B64724EF}">
      <dsp:nvSpPr>
        <dsp:cNvPr id="0" name=""/>
        <dsp:cNvSpPr/>
      </dsp:nvSpPr>
      <dsp:spPr>
        <a:xfrm>
          <a:off x="0" y="217566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BFAEE189-0F7C-CC44-9E9A-894C1798A5BA}">
      <dsp:nvSpPr>
        <dsp:cNvPr id="0" name=""/>
        <dsp:cNvSpPr/>
      </dsp:nvSpPr>
      <dsp:spPr>
        <a:xfrm>
          <a:off x="0" y="2175669"/>
          <a:ext cx="1051560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Any recommendations would be made by consensus (defined as unanimity) of the Working Group where possible. Where consensus is not reached, the Report would delineate two or more alternatives including their supporting rationales and list which WG Members support each alternative.</a:t>
          </a:r>
        </a:p>
      </dsp:txBody>
      <dsp:txXfrm>
        <a:off x="0" y="2175669"/>
        <a:ext cx="10515600" cy="21756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0B76F0-B346-A142-95A3-1C2909E16202}">
      <dsp:nvSpPr>
        <dsp:cNvPr id="0" name=""/>
        <dsp:cNvSpPr/>
      </dsp:nvSpPr>
      <dsp:spPr>
        <a:xfrm>
          <a:off x="1283" y="0"/>
          <a:ext cx="5006206" cy="429768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0303" tIns="330200" rIns="390303" bIns="330200" numCol="1" spcCol="1270" anchor="t" anchorCtr="0">
          <a:noAutofit/>
        </a:bodyPr>
        <a:lstStyle/>
        <a:p>
          <a:pPr marL="0" lvl="0" indent="0" algn="ctr" defTabSz="1155700">
            <a:lnSpc>
              <a:spcPct val="90000"/>
            </a:lnSpc>
            <a:spcBef>
              <a:spcPct val="0"/>
            </a:spcBef>
            <a:spcAft>
              <a:spcPct val="35000"/>
            </a:spcAft>
            <a:buNone/>
          </a:pPr>
          <a:r>
            <a:rPr lang="en-US" sz="2600" kern="1200" dirty="0"/>
            <a:t>Debrief where ended up and how meeting went</a:t>
          </a:r>
        </a:p>
      </dsp:txBody>
      <dsp:txXfrm>
        <a:off x="1283" y="1633118"/>
        <a:ext cx="5006206" cy="2578608"/>
      </dsp:txXfrm>
    </dsp:sp>
    <dsp:sp modelId="{3768E5B6-1134-D049-8AFD-F0A3B0371587}">
      <dsp:nvSpPr>
        <dsp:cNvPr id="0" name=""/>
        <dsp:cNvSpPr/>
      </dsp:nvSpPr>
      <dsp:spPr>
        <a:xfrm>
          <a:off x="1859734" y="429767"/>
          <a:ext cx="1289304" cy="1289304"/>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519" tIns="12700" rIns="100519"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2048548" y="618581"/>
        <a:ext cx="911676" cy="911676"/>
      </dsp:txXfrm>
    </dsp:sp>
    <dsp:sp modelId="{B002A425-96D8-9843-8F9D-2EBD6D7B00FB}">
      <dsp:nvSpPr>
        <dsp:cNvPr id="0" name=""/>
        <dsp:cNvSpPr/>
      </dsp:nvSpPr>
      <dsp:spPr>
        <a:xfrm>
          <a:off x="1283" y="4297608"/>
          <a:ext cx="5006206" cy="72"/>
        </a:xfrm>
        <a:prstGeom prst="rect">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C76BE2-43B2-6244-8676-129CB205CCE3}">
      <dsp:nvSpPr>
        <dsp:cNvPr id="0" name=""/>
        <dsp:cNvSpPr/>
      </dsp:nvSpPr>
      <dsp:spPr>
        <a:xfrm>
          <a:off x="5508110" y="0"/>
          <a:ext cx="5006206" cy="4297680"/>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0303" tIns="330200" rIns="390303" bIns="330200" numCol="1" spcCol="1270" anchor="t" anchorCtr="0">
          <a:noAutofit/>
        </a:bodyPr>
        <a:lstStyle/>
        <a:p>
          <a:pPr marL="0" lvl="0" indent="0" algn="ctr" defTabSz="1155700">
            <a:lnSpc>
              <a:spcPct val="90000"/>
            </a:lnSpc>
            <a:spcBef>
              <a:spcPct val="0"/>
            </a:spcBef>
            <a:spcAft>
              <a:spcPct val="35000"/>
            </a:spcAft>
            <a:buNone/>
          </a:pPr>
          <a:r>
            <a:rPr lang="en-US" sz="2600" kern="1200" dirty="0"/>
            <a:t>Identify clear next steps including homework assignment</a:t>
          </a:r>
        </a:p>
      </dsp:txBody>
      <dsp:txXfrm>
        <a:off x="5508110" y="1633118"/>
        <a:ext cx="5006206" cy="2578608"/>
      </dsp:txXfrm>
    </dsp:sp>
    <dsp:sp modelId="{1859A50E-B5D8-A549-8189-28DF64111B68}">
      <dsp:nvSpPr>
        <dsp:cNvPr id="0" name=""/>
        <dsp:cNvSpPr/>
      </dsp:nvSpPr>
      <dsp:spPr>
        <a:xfrm>
          <a:off x="7366561" y="429767"/>
          <a:ext cx="1289304" cy="1289304"/>
        </a:xfrm>
        <a:prstGeom prst="ellipse">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519" tIns="12700" rIns="100519"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7555375" y="618581"/>
        <a:ext cx="911676" cy="911676"/>
      </dsp:txXfrm>
    </dsp:sp>
    <dsp:sp modelId="{E68C31B2-0609-7640-A9B9-80ECAD864502}">
      <dsp:nvSpPr>
        <dsp:cNvPr id="0" name=""/>
        <dsp:cNvSpPr/>
      </dsp:nvSpPr>
      <dsp:spPr>
        <a:xfrm>
          <a:off x="5508110" y="4297608"/>
          <a:ext cx="5006206" cy="72"/>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389DDE-C1A9-3C41-A5B4-A313B09A1E98}" type="datetimeFigureOut">
              <a:rPr lang="en-US" smtClean="0"/>
              <a:t>7/13/21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5CA025-701B-304A-9115-1802E826393A}" type="slidenum">
              <a:rPr lang="en-US" smtClean="0"/>
              <a:t>‹#›</a:t>
            </a:fld>
            <a:endParaRPr lang="en-US"/>
          </a:p>
        </p:txBody>
      </p:sp>
    </p:spTree>
    <p:extLst>
      <p:ext uri="{BB962C8B-B14F-4D97-AF65-F5344CB8AC3E}">
        <p14:creationId xmlns:p14="http://schemas.microsoft.com/office/powerpoint/2010/main" val="610560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mtgs will be virtual, and 9-approx. 1pm</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8C87CF-7112-014A-909A-3EF588A9D2C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6104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8C87CF-7112-014A-909A-3EF588A9D2C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0766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Pause here for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8C87CF-7112-014A-909A-3EF588A9D2C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4135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a:t>
            </a:r>
            <a:r>
              <a:rPr lang="en-US" baseline="30000" dirty="0"/>
              <a:t>nd</a:t>
            </a:r>
            <a:r>
              <a:rPr lang="en-US" dirty="0"/>
              <a:t> Pause for feedback</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8C87CF-7112-014A-909A-3EF588A9D2C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9193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homework</a:t>
            </a:r>
          </a:p>
          <a:p>
            <a:r>
              <a:rPr lang="en-US" dirty="0"/>
              <a:t>-show up, speak up, and share the air</a:t>
            </a:r>
          </a:p>
          <a:p>
            <a:r>
              <a:rPr lang="en-US" dirty="0"/>
              <a:t>-share back w/ your org</a:t>
            </a:r>
          </a:p>
          <a:p>
            <a:r>
              <a:rPr lang="en-US" dirty="0"/>
              <a:t>-strive for consensus (or propose alternative)</a:t>
            </a:r>
          </a:p>
          <a:p>
            <a:r>
              <a:rPr lang="en-US" dirty="0"/>
              <a:t>-5 day posting requirement</a:t>
            </a:r>
          </a:p>
          <a:p>
            <a:endParaRPr lang="en-US" dirty="0"/>
          </a:p>
        </p:txBody>
      </p:sp>
      <p:sp>
        <p:nvSpPr>
          <p:cNvPr id="4" name="Slide Number Placeholder 3"/>
          <p:cNvSpPr>
            <a:spLocks noGrp="1"/>
          </p:cNvSpPr>
          <p:nvPr>
            <p:ph type="sldNum" sz="quarter" idx="5"/>
          </p:nvPr>
        </p:nvSpPr>
        <p:spPr/>
        <p:txBody>
          <a:bodyPr/>
          <a:lstStyle/>
          <a:p>
            <a:fld id="{985CA025-701B-304A-9115-1802E826393A}" type="slidenum">
              <a:rPr lang="en-US" smtClean="0"/>
              <a:t>16</a:t>
            </a:fld>
            <a:endParaRPr lang="en-US"/>
          </a:p>
        </p:txBody>
      </p:sp>
    </p:spTree>
    <p:extLst>
      <p:ext uri="{BB962C8B-B14F-4D97-AF65-F5344CB8AC3E}">
        <p14:creationId xmlns:p14="http://schemas.microsoft.com/office/powerpoint/2010/main" val="2638559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43F8-8640-B349-91C2-612FD9F821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660E8EC-7E99-6444-8095-0F9BC095AE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EADACE-531F-E64E-A845-06F22215D564}"/>
              </a:ext>
            </a:extLst>
          </p:cNvPr>
          <p:cNvSpPr>
            <a:spLocks noGrp="1"/>
          </p:cNvSpPr>
          <p:nvPr>
            <p:ph type="dt" sz="half" idx="10"/>
          </p:nvPr>
        </p:nvSpPr>
        <p:spPr/>
        <p:txBody>
          <a:bodyPr/>
          <a:lstStyle/>
          <a:p>
            <a:fld id="{993566B2-BCA3-844D-83F9-1B27882D5E8D}" type="datetimeFigureOut">
              <a:rPr lang="en-US" smtClean="0"/>
              <a:t>7/13/21</a:t>
            </a:fld>
            <a:endParaRPr lang="en-US"/>
          </a:p>
        </p:txBody>
      </p:sp>
      <p:sp>
        <p:nvSpPr>
          <p:cNvPr id="5" name="Footer Placeholder 4">
            <a:extLst>
              <a:ext uri="{FF2B5EF4-FFF2-40B4-BE49-F238E27FC236}">
                <a16:creationId xmlns:a16="http://schemas.microsoft.com/office/drawing/2014/main" id="{CE923ED5-8967-8644-BBE8-12F1D8D614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1503B2-75CB-A246-A9EE-7657D145D6CB}"/>
              </a:ext>
            </a:extLst>
          </p:cNvPr>
          <p:cNvSpPr>
            <a:spLocks noGrp="1"/>
          </p:cNvSpPr>
          <p:nvPr>
            <p:ph type="sldNum" sz="quarter" idx="12"/>
          </p:nvPr>
        </p:nvSpPr>
        <p:spPr/>
        <p:txBody>
          <a:bodyPr/>
          <a:lstStyle/>
          <a:p>
            <a:fld id="{7B6D7F90-7CFE-5F48-A826-627EF29BAE84}" type="slidenum">
              <a:rPr lang="en-US" smtClean="0"/>
              <a:t>‹#›</a:t>
            </a:fld>
            <a:endParaRPr lang="en-US"/>
          </a:p>
        </p:txBody>
      </p:sp>
    </p:spTree>
    <p:extLst>
      <p:ext uri="{BB962C8B-B14F-4D97-AF65-F5344CB8AC3E}">
        <p14:creationId xmlns:p14="http://schemas.microsoft.com/office/powerpoint/2010/main" val="1199994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7FB74-3E97-6343-A61E-50223946C8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CCDA02-DA23-6146-828B-93A3832E2A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C772D0-CE26-7047-9D4C-8D607C228DD0}"/>
              </a:ext>
            </a:extLst>
          </p:cNvPr>
          <p:cNvSpPr>
            <a:spLocks noGrp="1"/>
          </p:cNvSpPr>
          <p:nvPr>
            <p:ph type="dt" sz="half" idx="10"/>
          </p:nvPr>
        </p:nvSpPr>
        <p:spPr/>
        <p:txBody>
          <a:bodyPr/>
          <a:lstStyle/>
          <a:p>
            <a:fld id="{993566B2-BCA3-844D-83F9-1B27882D5E8D}" type="datetimeFigureOut">
              <a:rPr lang="en-US" smtClean="0"/>
              <a:t>7/13/21</a:t>
            </a:fld>
            <a:endParaRPr lang="en-US"/>
          </a:p>
        </p:txBody>
      </p:sp>
      <p:sp>
        <p:nvSpPr>
          <p:cNvPr id="5" name="Footer Placeholder 4">
            <a:extLst>
              <a:ext uri="{FF2B5EF4-FFF2-40B4-BE49-F238E27FC236}">
                <a16:creationId xmlns:a16="http://schemas.microsoft.com/office/drawing/2014/main" id="{1AB4984C-A2D1-354A-86DC-89440F663E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9B2CBB-6AF1-3244-93F7-E89F526A5DAE}"/>
              </a:ext>
            </a:extLst>
          </p:cNvPr>
          <p:cNvSpPr>
            <a:spLocks noGrp="1"/>
          </p:cNvSpPr>
          <p:nvPr>
            <p:ph type="sldNum" sz="quarter" idx="12"/>
          </p:nvPr>
        </p:nvSpPr>
        <p:spPr/>
        <p:txBody>
          <a:bodyPr/>
          <a:lstStyle/>
          <a:p>
            <a:fld id="{7B6D7F90-7CFE-5F48-A826-627EF29BAE84}" type="slidenum">
              <a:rPr lang="en-US" smtClean="0"/>
              <a:t>‹#›</a:t>
            </a:fld>
            <a:endParaRPr lang="en-US"/>
          </a:p>
        </p:txBody>
      </p:sp>
    </p:spTree>
    <p:extLst>
      <p:ext uri="{BB962C8B-B14F-4D97-AF65-F5344CB8AC3E}">
        <p14:creationId xmlns:p14="http://schemas.microsoft.com/office/powerpoint/2010/main" val="1026498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5095BB-2A9E-DE44-877E-18C037E5F9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1B5E6A-E87E-5845-A887-612E26DD0E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7D9FA7-238B-4545-8DF9-220F07629F6F}"/>
              </a:ext>
            </a:extLst>
          </p:cNvPr>
          <p:cNvSpPr>
            <a:spLocks noGrp="1"/>
          </p:cNvSpPr>
          <p:nvPr>
            <p:ph type="dt" sz="half" idx="10"/>
          </p:nvPr>
        </p:nvSpPr>
        <p:spPr/>
        <p:txBody>
          <a:bodyPr/>
          <a:lstStyle/>
          <a:p>
            <a:fld id="{993566B2-BCA3-844D-83F9-1B27882D5E8D}" type="datetimeFigureOut">
              <a:rPr lang="en-US" smtClean="0"/>
              <a:t>7/13/21</a:t>
            </a:fld>
            <a:endParaRPr lang="en-US"/>
          </a:p>
        </p:txBody>
      </p:sp>
      <p:sp>
        <p:nvSpPr>
          <p:cNvPr id="5" name="Footer Placeholder 4">
            <a:extLst>
              <a:ext uri="{FF2B5EF4-FFF2-40B4-BE49-F238E27FC236}">
                <a16:creationId xmlns:a16="http://schemas.microsoft.com/office/drawing/2014/main" id="{155C415D-E448-8446-922E-F8AA089A65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20B53A-5AA1-184C-B7D8-44368A9F3530}"/>
              </a:ext>
            </a:extLst>
          </p:cNvPr>
          <p:cNvSpPr>
            <a:spLocks noGrp="1"/>
          </p:cNvSpPr>
          <p:nvPr>
            <p:ph type="sldNum" sz="quarter" idx="12"/>
          </p:nvPr>
        </p:nvSpPr>
        <p:spPr/>
        <p:txBody>
          <a:bodyPr/>
          <a:lstStyle/>
          <a:p>
            <a:fld id="{7B6D7F90-7CFE-5F48-A826-627EF29BAE84}" type="slidenum">
              <a:rPr lang="en-US" smtClean="0"/>
              <a:t>‹#›</a:t>
            </a:fld>
            <a:endParaRPr lang="en-US"/>
          </a:p>
        </p:txBody>
      </p:sp>
    </p:spTree>
    <p:extLst>
      <p:ext uri="{BB962C8B-B14F-4D97-AF65-F5344CB8AC3E}">
        <p14:creationId xmlns:p14="http://schemas.microsoft.com/office/powerpoint/2010/main" val="1531111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D5AE3-9B46-7049-9953-80BDEEDF5A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E9281D-B587-EA45-843B-4159391C4C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932219-2705-5D48-BEE0-A172BCDD3F65}"/>
              </a:ext>
            </a:extLst>
          </p:cNvPr>
          <p:cNvSpPr>
            <a:spLocks noGrp="1"/>
          </p:cNvSpPr>
          <p:nvPr>
            <p:ph type="dt" sz="half" idx="10"/>
          </p:nvPr>
        </p:nvSpPr>
        <p:spPr/>
        <p:txBody>
          <a:bodyPr/>
          <a:lstStyle/>
          <a:p>
            <a:fld id="{44286644-44D7-5944-B481-BE79B9912C33}" type="datetime1">
              <a:rPr lang="en-US" smtClean="0"/>
              <a:t>7/13/21</a:t>
            </a:fld>
            <a:endParaRPr lang="en-US"/>
          </a:p>
        </p:txBody>
      </p:sp>
      <p:sp>
        <p:nvSpPr>
          <p:cNvPr id="5" name="Footer Placeholder 4">
            <a:extLst>
              <a:ext uri="{FF2B5EF4-FFF2-40B4-BE49-F238E27FC236}">
                <a16:creationId xmlns:a16="http://schemas.microsoft.com/office/drawing/2014/main" id="{03D49B18-1E17-F149-8398-4356241B7E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7CAB59-52C7-E248-A325-FAF5BBAC3843}"/>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36111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07EAC-9C06-FD4B-9E9A-689088B8C36E}"/>
              </a:ext>
            </a:extLst>
          </p:cNvPr>
          <p:cNvSpPr>
            <a:spLocks noGrp="1"/>
          </p:cNvSpPr>
          <p:nvPr>
            <p:ph type="title"/>
          </p:nvPr>
        </p:nvSpPr>
        <p:spPr>
          <a:xfrm>
            <a:off x="838200" y="365125"/>
            <a:ext cx="10515600" cy="786781"/>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6DF108F-C169-564F-AD53-DC20E0AE49E8}"/>
              </a:ext>
            </a:extLst>
          </p:cNvPr>
          <p:cNvSpPr>
            <a:spLocks noGrp="1"/>
          </p:cNvSpPr>
          <p:nvPr>
            <p:ph idx="1"/>
          </p:nvPr>
        </p:nvSpPr>
        <p:spPr>
          <a:xfrm>
            <a:off x="838200" y="1246909"/>
            <a:ext cx="10515600" cy="493005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E0A409E-C0AF-384A-A461-9FC0316D9D82}"/>
              </a:ext>
            </a:extLst>
          </p:cNvPr>
          <p:cNvSpPr>
            <a:spLocks noGrp="1"/>
          </p:cNvSpPr>
          <p:nvPr>
            <p:ph type="dt" sz="half" idx="10"/>
          </p:nvPr>
        </p:nvSpPr>
        <p:spPr/>
        <p:txBody>
          <a:bodyPr/>
          <a:lstStyle/>
          <a:p>
            <a:fld id="{D451BADF-F59A-D242-8BB9-18EE85D1301E}" type="datetime1">
              <a:rPr lang="en-US" smtClean="0"/>
              <a:t>7/13/21</a:t>
            </a:fld>
            <a:endParaRPr lang="en-US"/>
          </a:p>
        </p:txBody>
      </p:sp>
      <p:sp>
        <p:nvSpPr>
          <p:cNvPr id="5" name="Footer Placeholder 4">
            <a:extLst>
              <a:ext uri="{FF2B5EF4-FFF2-40B4-BE49-F238E27FC236}">
                <a16:creationId xmlns:a16="http://schemas.microsoft.com/office/drawing/2014/main" id="{5C81205E-9F98-8C4E-9794-93198C85BC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04FAFB-5EC4-FA43-BCCD-F1E9126B364A}"/>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3851450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262DF-803D-7F44-8C7F-9723240752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D8F91F-06DF-AF4A-85DB-B19F8EB72E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70A055-28E8-1540-B377-7D606729A901}"/>
              </a:ext>
            </a:extLst>
          </p:cNvPr>
          <p:cNvSpPr>
            <a:spLocks noGrp="1"/>
          </p:cNvSpPr>
          <p:nvPr>
            <p:ph type="dt" sz="half" idx="10"/>
          </p:nvPr>
        </p:nvSpPr>
        <p:spPr/>
        <p:txBody>
          <a:bodyPr/>
          <a:lstStyle/>
          <a:p>
            <a:fld id="{4E2CC1E5-2F4E-F845-BB16-FCC02A0A48A7}" type="datetime1">
              <a:rPr lang="en-US" smtClean="0"/>
              <a:t>7/13/21</a:t>
            </a:fld>
            <a:endParaRPr lang="en-US"/>
          </a:p>
        </p:txBody>
      </p:sp>
      <p:sp>
        <p:nvSpPr>
          <p:cNvPr id="5" name="Footer Placeholder 4">
            <a:extLst>
              <a:ext uri="{FF2B5EF4-FFF2-40B4-BE49-F238E27FC236}">
                <a16:creationId xmlns:a16="http://schemas.microsoft.com/office/drawing/2014/main" id="{A5F5F65D-FC88-3F41-ADE4-1A4B277AE7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22FCFF-CE64-9940-8DF3-1712E59E04C8}"/>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6772759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8869C-2ED0-B244-879A-182329DE1A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5DFF0B-6CE3-3447-88A8-213FAD7F9D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19797D-9ADC-964E-8C55-CE6FDAF5547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246CE5-5081-6348-A163-DF5EF5756D35}"/>
              </a:ext>
            </a:extLst>
          </p:cNvPr>
          <p:cNvSpPr>
            <a:spLocks noGrp="1"/>
          </p:cNvSpPr>
          <p:nvPr>
            <p:ph type="dt" sz="half" idx="10"/>
          </p:nvPr>
        </p:nvSpPr>
        <p:spPr/>
        <p:txBody>
          <a:bodyPr/>
          <a:lstStyle/>
          <a:p>
            <a:fld id="{566C6D68-251A-1140-8A91-F71A5AA125DF}" type="datetime1">
              <a:rPr lang="en-US" smtClean="0"/>
              <a:t>7/13/21</a:t>
            </a:fld>
            <a:endParaRPr lang="en-US"/>
          </a:p>
        </p:txBody>
      </p:sp>
      <p:sp>
        <p:nvSpPr>
          <p:cNvPr id="6" name="Footer Placeholder 5">
            <a:extLst>
              <a:ext uri="{FF2B5EF4-FFF2-40B4-BE49-F238E27FC236}">
                <a16:creationId xmlns:a16="http://schemas.microsoft.com/office/drawing/2014/main" id="{1DD21C26-D4D1-224F-B7F8-562B16C02C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B451BE-AEDE-D444-A2B4-ED61FA504059}"/>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201321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EBFEE-1E6C-D741-9D2D-88CC62235B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1F6784-0831-1743-B501-0EF94ABAEB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19D3B2-51DB-D041-BA4E-41AFFBC49E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332030-C82F-4E4A-B778-88ED651890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EB0592-7411-494A-B075-D401DA275B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4507E6-A119-4B41-9EEB-E9B7BC9181CE}"/>
              </a:ext>
            </a:extLst>
          </p:cNvPr>
          <p:cNvSpPr>
            <a:spLocks noGrp="1"/>
          </p:cNvSpPr>
          <p:nvPr>
            <p:ph type="dt" sz="half" idx="10"/>
          </p:nvPr>
        </p:nvSpPr>
        <p:spPr/>
        <p:txBody>
          <a:bodyPr/>
          <a:lstStyle/>
          <a:p>
            <a:fld id="{8622D0F6-31BF-D347-AB32-8C1B9875566B}" type="datetime1">
              <a:rPr lang="en-US" smtClean="0"/>
              <a:t>7/13/21</a:t>
            </a:fld>
            <a:endParaRPr lang="en-US"/>
          </a:p>
        </p:txBody>
      </p:sp>
      <p:sp>
        <p:nvSpPr>
          <p:cNvPr id="8" name="Footer Placeholder 7">
            <a:extLst>
              <a:ext uri="{FF2B5EF4-FFF2-40B4-BE49-F238E27FC236}">
                <a16:creationId xmlns:a16="http://schemas.microsoft.com/office/drawing/2014/main" id="{F1E9FF7E-65F9-B64E-862D-D55BE0664F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18CE1C9-01E1-1841-BD98-537E45282BA3}"/>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1046868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37453-A90D-9A43-A6C2-7A30B5237C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30D7B3A-0B92-A446-9851-12872AD4DA5B}"/>
              </a:ext>
            </a:extLst>
          </p:cNvPr>
          <p:cNvSpPr>
            <a:spLocks noGrp="1"/>
          </p:cNvSpPr>
          <p:nvPr>
            <p:ph type="dt" sz="half" idx="10"/>
          </p:nvPr>
        </p:nvSpPr>
        <p:spPr/>
        <p:txBody>
          <a:bodyPr/>
          <a:lstStyle/>
          <a:p>
            <a:fld id="{ACB69153-C616-3D46-B59C-43FE3028ECC3}" type="datetime1">
              <a:rPr lang="en-US" smtClean="0"/>
              <a:t>7/13/21</a:t>
            </a:fld>
            <a:endParaRPr lang="en-US"/>
          </a:p>
        </p:txBody>
      </p:sp>
      <p:sp>
        <p:nvSpPr>
          <p:cNvPr id="4" name="Footer Placeholder 3">
            <a:extLst>
              <a:ext uri="{FF2B5EF4-FFF2-40B4-BE49-F238E27FC236}">
                <a16:creationId xmlns:a16="http://schemas.microsoft.com/office/drawing/2014/main" id="{F6274FCF-DE5D-FB43-BB41-E3622AF1FB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AE2F71-D8EA-9247-86EA-1BE5C755AFE4}"/>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10988395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D741D1-AD00-B044-B732-493E3619CD71}"/>
              </a:ext>
            </a:extLst>
          </p:cNvPr>
          <p:cNvSpPr>
            <a:spLocks noGrp="1"/>
          </p:cNvSpPr>
          <p:nvPr>
            <p:ph type="dt" sz="half" idx="10"/>
          </p:nvPr>
        </p:nvSpPr>
        <p:spPr/>
        <p:txBody>
          <a:bodyPr/>
          <a:lstStyle/>
          <a:p>
            <a:fld id="{20E34126-09A5-614C-A9FE-46E71115408D}" type="datetime1">
              <a:rPr lang="en-US" smtClean="0"/>
              <a:t>7/13/21</a:t>
            </a:fld>
            <a:endParaRPr lang="en-US"/>
          </a:p>
        </p:txBody>
      </p:sp>
      <p:sp>
        <p:nvSpPr>
          <p:cNvPr id="3" name="Footer Placeholder 2">
            <a:extLst>
              <a:ext uri="{FF2B5EF4-FFF2-40B4-BE49-F238E27FC236}">
                <a16:creationId xmlns:a16="http://schemas.microsoft.com/office/drawing/2014/main" id="{107EDA9E-52AA-0646-981F-6BCEBCCC725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68B41E0-C70D-6446-A5C2-2789F696BF35}"/>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24713295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C7C80-901D-ED4B-8A90-18DF85DB5A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05C4AF-F81A-0F45-A811-437FF943A3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B167BD-CF1B-3248-AA99-06B085BC6E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99C0F4-6797-2F48-B73E-80D4BE6247D6}"/>
              </a:ext>
            </a:extLst>
          </p:cNvPr>
          <p:cNvSpPr>
            <a:spLocks noGrp="1"/>
          </p:cNvSpPr>
          <p:nvPr>
            <p:ph type="dt" sz="half" idx="10"/>
          </p:nvPr>
        </p:nvSpPr>
        <p:spPr/>
        <p:txBody>
          <a:bodyPr/>
          <a:lstStyle/>
          <a:p>
            <a:fld id="{9DCF60C2-56DC-F14B-86E9-5A651CE641B5}" type="datetime1">
              <a:rPr lang="en-US" smtClean="0"/>
              <a:t>7/13/21</a:t>
            </a:fld>
            <a:endParaRPr lang="en-US"/>
          </a:p>
        </p:txBody>
      </p:sp>
      <p:sp>
        <p:nvSpPr>
          <p:cNvPr id="6" name="Footer Placeholder 5">
            <a:extLst>
              <a:ext uri="{FF2B5EF4-FFF2-40B4-BE49-F238E27FC236}">
                <a16:creationId xmlns:a16="http://schemas.microsoft.com/office/drawing/2014/main" id="{B7F8453C-70BC-AB47-92ED-CA48A2782F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45EC8B-94AE-864C-BFEE-1924968CF76A}"/>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2617618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BCE74-64D4-5E48-AB35-9ACC0CBE8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758CD4-8C96-744B-AC16-2B97B18A57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619C3D-A768-364A-B288-FA4697F8AB5F}"/>
              </a:ext>
            </a:extLst>
          </p:cNvPr>
          <p:cNvSpPr>
            <a:spLocks noGrp="1"/>
          </p:cNvSpPr>
          <p:nvPr>
            <p:ph type="dt" sz="half" idx="10"/>
          </p:nvPr>
        </p:nvSpPr>
        <p:spPr/>
        <p:txBody>
          <a:bodyPr/>
          <a:lstStyle/>
          <a:p>
            <a:fld id="{993566B2-BCA3-844D-83F9-1B27882D5E8D}" type="datetimeFigureOut">
              <a:rPr lang="en-US" smtClean="0"/>
              <a:t>7/13/21</a:t>
            </a:fld>
            <a:endParaRPr lang="en-US"/>
          </a:p>
        </p:txBody>
      </p:sp>
      <p:sp>
        <p:nvSpPr>
          <p:cNvPr id="5" name="Footer Placeholder 4">
            <a:extLst>
              <a:ext uri="{FF2B5EF4-FFF2-40B4-BE49-F238E27FC236}">
                <a16:creationId xmlns:a16="http://schemas.microsoft.com/office/drawing/2014/main" id="{2CB7326C-09AF-9E46-8C8E-4A2BA8657A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9C923B-83A8-7440-8356-1EFE3D7A4C82}"/>
              </a:ext>
            </a:extLst>
          </p:cNvPr>
          <p:cNvSpPr>
            <a:spLocks noGrp="1"/>
          </p:cNvSpPr>
          <p:nvPr>
            <p:ph type="sldNum" sz="quarter" idx="12"/>
          </p:nvPr>
        </p:nvSpPr>
        <p:spPr/>
        <p:txBody>
          <a:bodyPr/>
          <a:lstStyle/>
          <a:p>
            <a:fld id="{7B6D7F90-7CFE-5F48-A826-627EF29BAE84}" type="slidenum">
              <a:rPr lang="en-US" smtClean="0"/>
              <a:t>‹#›</a:t>
            </a:fld>
            <a:endParaRPr lang="en-US"/>
          </a:p>
        </p:txBody>
      </p:sp>
    </p:spTree>
    <p:extLst>
      <p:ext uri="{BB962C8B-B14F-4D97-AF65-F5344CB8AC3E}">
        <p14:creationId xmlns:p14="http://schemas.microsoft.com/office/powerpoint/2010/main" val="2007749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D02A6-220C-F34D-83BD-130BCD003B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5832E6-98E5-FA4F-8386-956208775F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3B79F6-8ACA-5D40-9CEB-75EB9A4137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2D5F41-7149-CC48-A255-EA1610016C75}"/>
              </a:ext>
            </a:extLst>
          </p:cNvPr>
          <p:cNvSpPr>
            <a:spLocks noGrp="1"/>
          </p:cNvSpPr>
          <p:nvPr>
            <p:ph type="dt" sz="half" idx="10"/>
          </p:nvPr>
        </p:nvSpPr>
        <p:spPr/>
        <p:txBody>
          <a:bodyPr/>
          <a:lstStyle/>
          <a:p>
            <a:fld id="{41951F81-4B22-1442-A204-55659899CF5B}" type="datetime1">
              <a:rPr lang="en-US" smtClean="0"/>
              <a:t>7/13/21</a:t>
            </a:fld>
            <a:endParaRPr lang="en-US"/>
          </a:p>
        </p:txBody>
      </p:sp>
      <p:sp>
        <p:nvSpPr>
          <p:cNvPr id="6" name="Footer Placeholder 5">
            <a:extLst>
              <a:ext uri="{FF2B5EF4-FFF2-40B4-BE49-F238E27FC236}">
                <a16:creationId xmlns:a16="http://schemas.microsoft.com/office/drawing/2014/main" id="{E0D2F3F2-91E1-3B4A-8DA3-8A0B5A2CFE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61542D-A93E-7D42-B0D3-7B1337069781}"/>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13105083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1CF39-1A52-8D4D-ABB0-05A21C1BE9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780E06-8509-E649-AE0E-460E5BA51F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2C5ADC-8DF4-B143-B1A6-4177A8D1E9E3}"/>
              </a:ext>
            </a:extLst>
          </p:cNvPr>
          <p:cNvSpPr>
            <a:spLocks noGrp="1"/>
          </p:cNvSpPr>
          <p:nvPr>
            <p:ph type="dt" sz="half" idx="10"/>
          </p:nvPr>
        </p:nvSpPr>
        <p:spPr/>
        <p:txBody>
          <a:bodyPr/>
          <a:lstStyle/>
          <a:p>
            <a:fld id="{90E1A4D3-89CC-1B45-AC54-F7B6F5D396F6}" type="datetime1">
              <a:rPr lang="en-US" smtClean="0"/>
              <a:t>7/13/21</a:t>
            </a:fld>
            <a:endParaRPr lang="en-US"/>
          </a:p>
        </p:txBody>
      </p:sp>
      <p:sp>
        <p:nvSpPr>
          <p:cNvPr id="5" name="Footer Placeholder 4">
            <a:extLst>
              <a:ext uri="{FF2B5EF4-FFF2-40B4-BE49-F238E27FC236}">
                <a16:creationId xmlns:a16="http://schemas.microsoft.com/office/drawing/2014/main" id="{35D3874A-2AEC-AE4B-A92B-D5986B496D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AC5488-4341-7647-8CEB-210A4D95DC47}"/>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2734108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45C26A-D6BB-5E46-8A66-944331A768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A0A296-538C-1148-9B74-48C7F2F2B1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F2CFD-3298-BE4F-8678-96702FBE3822}"/>
              </a:ext>
            </a:extLst>
          </p:cNvPr>
          <p:cNvSpPr>
            <a:spLocks noGrp="1"/>
          </p:cNvSpPr>
          <p:nvPr>
            <p:ph type="dt" sz="half" idx="10"/>
          </p:nvPr>
        </p:nvSpPr>
        <p:spPr/>
        <p:txBody>
          <a:bodyPr/>
          <a:lstStyle/>
          <a:p>
            <a:fld id="{6B76E133-2FD1-1844-B4C0-B50DAADB3F1C}" type="datetime1">
              <a:rPr lang="en-US" smtClean="0"/>
              <a:t>7/13/21</a:t>
            </a:fld>
            <a:endParaRPr lang="en-US"/>
          </a:p>
        </p:txBody>
      </p:sp>
      <p:sp>
        <p:nvSpPr>
          <p:cNvPr id="5" name="Footer Placeholder 4">
            <a:extLst>
              <a:ext uri="{FF2B5EF4-FFF2-40B4-BE49-F238E27FC236}">
                <a16:creationId xmlns:a16="http://schemas.microsoft.com/office/drawing/2014/main" id="{A3318D35-D854-744A-B816-AEF4BB2074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C78D06-E67F-6342-94C1-F32F3A3FFAF5}"/>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1482440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D5AE3-9B46-7049-9953-80BDEEDF5A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E9281D-B587-EA45-843B-4159391C4C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932219-2705-5D48-BEE0-A172BCDD3F65}"/>
              </a:ext>
            </a:extLst>
          </p:cNvPr>
          <p:cNvSpPr>
            <a:spLocks noGrp="1"/>
          </p:cNvSpPr>
          <p:nvPr>
            <p:ph type="dt" sz="half" idx="10"/>
          </p:nvPr>
        </p:nvSpPr>
        <p:spPr/>
        <p:txBody>
          <a:bodyPr/>
          <a:lstStyle/>
          <a:p>
            <a:fld id="{44286644-44D7-5944-B481-BE79B9912C33}" type="datetime1">
              <a:rPr lang="en-US" smtClean="0"/>
              <a:t>7/13/21</a:t>
            </a:fld>
            <a:endParaRPr lang="en-US"/>
          </a:p>
        </p:txBody>
      </p:sp>
      <p:sp>
        <p:nvSpPr>
          <p:cNvPr id="5" name="Footer Placeholder 4">
            <a:extLst>
              <a:ext uri="{FF2B5EF4-FFF2-40B4-BE49-F238E27FC236}">
                <a16:creationId xmlns:a16="http://schemas.microsoft.com/office/drawing/2014/main" id="{03D49B18-1E17-F149-8398-4356241B7E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7CAB59-52C7-E248-A325-FAF5BBAC3843}"/>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25072064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07EAC-9C06-FD4B-9E9A-689088B8C3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DF108F-C169-564F-AD53-DC20E0AE49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0A409E-C0AF-384A-A461-9FC0316D9D82}"/>
              </a:ext>
            </a:extLst>
          </p:cNvPr>
          <p:cNvSpPr>
            <a:spLocks noGrp="1"/>
          </p:cNvSpPr>
          <p:nvPr>
            <p:ph type="dt" sz="half" idx="10"/>
          </p:nvPr>
        </p:nvSpPr>
        <p:spPr/>
        <p:txBody>
          <a:bodyPr/>
          <a:lstStyle/>
          <a:p>
            <a:fld id="{D451BADF-F59A-D242-8BB9-18EE85D1301E}" type="datetime1">
              <a:rPr lang="en-US" smtClean="0"/>
              <a:t>7/13/21</a:t>
            </a:fld>
            <a:endParaRPr lang="en-US"/>
          </a:p>
        </p:txBody>
      </p:sp>
      <p:sp>
        <p:nvSpPr>
          <p:cNvPr id="5" name="Footer Placeholder 4">
            <a:extLst>
              <a:ext uri="{FF2B5EF4-FFF2-40B4-BE49-F238E27FC236}">
                <a16:creationId xmlns:a16="http://schemas.microsoft.com/office/drawing/2014/main" id="{5C81205E-9F98-8C4E-9794-93198C85BC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04FAFB-5EC4-FA43-BCCD-F1E9126B364A}"/>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14388209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262DF-803D-7F44-8C7F-9723240752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D8F91F-06DF-AF4A-85DB-B19F8EB72E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70A055-28E8-1540-B377-7D606729A901}"/>
              </a:ext>
            </a:extLst>
          </p:cNvPr>
          <p:cNvSpPr>
            <a:spLocks noGrp="1"/>
          </p:cNvSpPr>
          <p:nvPr>
            <p:ph type="dt" sz="half" idx="10"/>
          </p:nvPr>
        </p:nvSpPr>
        <p:spPr/>
        <p:txBody>
          <a:bodyPr/>
          <a:lstStyle/>
          <a:p>
            <a:fld id="{4E2CC1E5-2F4E-F845-BB16-FCC02A0A48A7}" type="datetime1">
              <a:rPr lang="en-US" smtClean="0"/>
              <a:t>7/13/21</a:t>
            </a:fld>
            <a:endParaRPr lang="en-US"/>
          </a:p>
        </p:txBody>
      </p:sp>
      <p:sp>
        <p:nvSpPr>
          <p:cNvPr id="5" name="Footer Placeholder 4">
            <a:extLst>
              <a:ext uri="{FF2B5EF4-FFF2-40B4-BE49-F238E27FC236}">
                <a16:creationId xmlns:a16="http://schemas.microsoft.com/office/drawing/2014/main" id="{A5F5F65D-FC88-3F41-ADE4-1A4B277AE7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22FCFF-CE64-9940-8DF3-1712E59E04C8}"/>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4003360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8869C-2ED0-B244-879A-182329DE1A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5DFF0B-6CE3-3447-88A8-213FAD7F9D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19797D-9ADC-964E-8C55-CE6FDAF5547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246CE5-5081-6348-A163-DF5EF5756D35}"/>
              </a:ext>
            </a:extLst>
          </p:cNvPr>
          <p:cNvSpPr>
            <a:spLocks noGrp="1"/>
          </p:cNvSpPr>
          <p:nvPr>
            <p:ph type="dt" sz="half" idx="10"/>
          </p:nvPr>
        </p:nvSpPr>
        <p:spPr/>
        <p:txBody>
          <a:bodyPr/>
          <a:lstStyle/>
          <a:p>
            <a:fld id="{566C6D68-251A-1140-8A91-F71A5AA125DF}" type="datetime1">
              <a:rPr lang="en-US" smtClean="0"/>
              <a:t>7/13/21</a:t>
            </a:fld>
            <a:endParaRPr lang="en-US"/>
          </a:p>
        </p:txBody>
      </p:sp>
      <p:sp>
        <p:nvSpPr>
          <p:cNvPr id="6" name="Footer Placeholder 5">
            <a:extLst>
              <a:ext uri="{FF2B5EF4-FFF2-40B4-BE49-F238E27FC236}">
                <a16:creationId xmlns:a16="http://schemas.microsoft.com/office/drawing/2014/main" id="{1DD21C26-D4D1-224F-B7F8-562B16C02C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B451BE-AEDE-D444-A2B4-ED61FA504059}"/>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28589564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EBFEE-1E6C-D741-9D2D-88CC62235B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1F6784-0831-1743-B501-0EF94ABAEB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19D3B2-51DB-D041-BA4E-41AFFBC49E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332030-C82F-4E4A-B778-88ED651890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EB0592-7411-494A-B075-D401DA275B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4507E6-A119-4B41-9EEB-E9B7BC9181CE}"/>
              </a:ext>
            </a:extLst>
          </p:cNvPr>
          <p:cNvSpPr>
            <a:spLocks noGrp="1"/>
          </p:cNvSpPr>
          <p:nvPr>
            <p:ph type="dt" sz="half" idx="10"/>
          </p:nvPr>
        </p:nvSpPr>
        <p:spPr/>
        <p:txBody>
          <a:bodyPr/>
          <a:lstStyle/>
          <a:p>
            <a:fld id="{8622D0F6-31BF-D347-AB32-8C1B9875566B}" type="datetime1">
              <a:rPr lang="en-US" smtClean="0"/>
              <a:t>7/13/21</a:t>
            </a:fld>
            <a:endParaRPr lang="en-US"/>
          </a:p>
        </p:txBody>
      </p:sp>
      <p:sp>
        <p:nvSpPr>
          <p:cNvPr id="8" name="Footer Placeholder 7">
            <a:extLst>
              <a:ext uri="{FF2B5EF4-FFF2-40B4-BE49-F238E27FC236}">
                <a16:creationId xmlns:a16="http://schemas.microsoft.com/office/drawing/2014/main" id="{F1E9FF7E-65F9-B64E-862D-D55BE0664F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18CE1C9-01E1-1841-BD98-537E45282BA3}"/>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4951999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37453-A90D-9A43-A6C2-7A30B5237C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30D7B3A-0B92-A446-9851-12872AD4DA5B}"/>
              </a:ext>
            </a:extLst>
          </p:cNvPr>
          <p:cNvSpPr>
            <a:spLocks noGrp="1"/>
          </p:cNvSpPr>
          <p:nvPr>
            <p:ph type="dt" sz="half" idx="10"/>
          </p:nvPr>
        </p:nvSpPr>
        <p:spPr/>
        <p:txBody>
          <a:bodyPr/>
          <a:lstStyle/>
          <a:p>
            <a:fld id="{ACB69153-C616-3D46-B59C-43FE3028ECC3}" type="datetime1">
              <a:rPr lang="en-US" smtClean="0"/>
              <a:t>7/13/21</a:t>
            </a:fld>
            <a:endParaRPr lang="en-US"/>
          </a:p>
        </p:txBody>
      </p:sp>
      <p:sp>
        <p:nvSpPr>
          <p:cNvPr id="4" name="Footer Placeholder 3">
            <a:extLst>
              <a:ext uri="{FF2B5EF4-FFF2-40B4-BE49-F238E27FC236}">
                <a16:creationId xmlns:a16="http://schemas.microsoft.com/office/drawing/2014/main" id="{F6274FCF-DE5D-FB43-BB41-E3622AF1FB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AE2F71-D8EA-9247-86EA-1BE5C755AFE4}"/>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35100155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D741D1-AD00-B044-B732-493E3619CD71}"/>
              </a:ext>
            </a:extLst>
          </p:cNvPr>
          <p:cNvSpPr>
            <a:spLocks noGrp="1"/>
          </p:cNvSpPr>
          <p:nvPr>
            <p:ph type="dt" sz="half" idx="10"/>
          </p:nvPr>
        </p:nvSpPr>
        <p:spPr/>
        <p:txBody>
          <a:bodyPr/>
          <a:lstStyle/>
          <a:p>
            <a:fld id="{20E34126-09A5-614C-A9FE-46E71115408D}" type="datetime1">
              <a:rPr lang="en-US" smtClean="0"/>
              <a:t>7/13/21</a:t>
            </a:fld>
            <a:endParaRPr lang="en-US"/>
          </a:p>
        </p:txBody>
      </p:sp>
      <p:sp>
        <p:nvSpPr>
          <p:cNvPr id="3" name="Footer Placeholder 2">
            <a:extLst>
              <a:ext uri="{FF2B5EF4-FFF2-40B4-BE49-F238E27FC236}">
                <a16:creationId xmlns:a16="http://schemas.microsoft.com/office/drawing/2014/main" id="{107EDA9E-52AA-0646-981F-6BCEBCCC725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68B41E0-C70D-6446-A5C2-2789F696BF35}"/>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4234344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46968-ECF0-034A-8F56-434A9292AD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089FD9-A845-8842-8E5A-53BDBE8B61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F2CBFC-BC92-5A48-933C-82E0095F0A0D}"/>
              </a:ext>
            </a:extLst>
          </p:cNvPr>
          <p:cNvSpPr>
            <a:spLocks noGrp="1"/>
          </p:cNvSpPr>
          <p:nvPr>
            <p:ph type="dt" sz="half" idx="10"/>
          </p:nvPr>
        </p:nvSpPr>
        <p:spPr/>
        <p:txBody>
          <a:bodyPr/>
          <a:lstStyle/>
          <a:p>
            <a:fld id="{993566B2-BCA3-844D-83F9-1B27882D5E8D}" type="datetimeFigureOut">
              <a:rPr lang="en-US" smtClean="0"/>
              <a:t>7/13/21</a:t>
            </a:fld>
            <a:endParaRPr lang="en-US"/>
          </a:p>
        </p:txBody>
      </p:sp>
      <p:sp>
        <p:nvSpPr>
          <p:cNvPr id="5" name="Footer Placeholder 4">
            <a:extLst>
              <a:ext uri="{FF2B5EF4-FFF2-40B4-BE49-F238E27FC236}">
                <a16:creationId xmlns:a16="http://schemas.microsoft.com/office/drawing/2014/main" id="{5FD79593-5265-674E-878A-AB752E08B3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5A1457-0BB6-A94E-A647-AF137850DDDB}"/>
              </a:ext>
            </a:extLst>
          </p:cNvPr>
          <p:cNvSpPr>
            <a:spLocks noGrp="1"/>
          </p:cNvSpPr>
          <p:nvPr>
            <p:ph type="sldNum" sz="quarter" idx="12"/>
          </p:nvPr>
        </p:nvSpPr>
        <p:spPr/>
        <p:txBody>
          <a:bodyPr/>
          <a:lstStyle/>
          <a:p>
            <a:fld id="{7B6D7F90-7CFE-5F48-A826-627EF29BAE84}" type="slidenum">
              <a:rPr lang="en-US" smtClean="0"/>
              <a:t>‹#›</a:t>
            </a:fld>
            <a:endParaRPr lang="en-US"/>
          </a:p>
        </p:txBody>
      </p:sp>
    </p:spTree>
    <p:extLst>
      <p:ext uri="{BB962C8B-B14F-4D97-AF65-F5344CB8AC3E}">
        <p14:creationId xmlns:p14="http://schemas.microsoft.com/office/powerpoint/2010/main" val="38278513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C7C80-901D-ED4B-8A90-18DF85DB5A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05C4AF-F81A-0F45-A811-437FF943A3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B167BD-CF1B-3248-AA99-06B085BC6E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99C0F4-6797-2F48-B73E-80D4BE6247D6}"/>
              </a:ext>
            </a:extLst>
          </p:cNvPr>
          <p:cNvSpPr>
            <a:spLocks noGrp="1"/>
          </p:cNvSpPr>
          <p:nvPr>
            <p:ph type="dt" sz="half" idx="10"/>
          </p:nvPr>
        </p:nvSpPr>
        <p:spPr/>
        <p:txBody>
          <a:bodyPr/>
          <a:lstStyle/>
          <a:p>
            <a:fld id="{9DCF60C2-56DC-F14B-86E9-5A651CE641B5}" type="datetime1">
              <a:rPr lang="en-US" smtClean="0"/>
              <a:t>7/13/21</a:t>
            </a:fld>
            <a:endParaRPr lang="en-US"/>
          </a:p>
        </p:txBody>
      </p:sp>
      <p:sp>
        <p:nvSpPr>
          <p:cNvPr id="6" name="Footer Placeholder 5">
            <a:extLst>
              <a:ext uri="{FF2B5EF4-FFF2-40B4-BE49-F238E27FC236}">
                <a16:creationId xmlns:a16="http://schemas.microsoft.com/office/drawing/2014/main" id="{B7F8453C-70BC-AB47-92ED-CA48A2782F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45EC8B-94AE-864C-BFEE-1924968CF76A}"/>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3133261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D02A6-220C-F34D-83BD-130BCD003B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5832E6-98E5-FA4F-8386-956208775F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3B79F6-8ACA-5D40-9CEB-75EB9A4137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2D5F41-7149-CC48-A255-EA1610016C75}"/>
              </a:ext>
            </a:extLst>
          </p:cNvPr>
          <p:cNvSpPr>
            <a:spLocks noGrp="1"/>
          </p:cNvSpPr>
          <p:nvPr>
            <p:ph type="dt" sz="half" idx="10"/>
          </p:nvPr>
        </p:nvSpPr>
        <p:spPr/>
        <p:txBody>
          <a:bodyPr/>
          <a:lstStyle/>
          <a:p>
            <a:fld id="{41951F81-4B22-1442-A204-55659899CF5B}" type="datetime1">
              <a:rPr lang="en-US" smtClean="0"/>
              <a:t>7/13/21</a:t>
            </a:fld>
            <a:endParaRPr lang="en-US"/>
          </a:p>
        </p:txBody>
      </p:sp>
      <p:sp>
        <p:nvSpPr>
          <p:cNvPr id="6" name="Footer Placeholder 5">
            <a:extLst>
              <a:ext uri="{FF2B5EF4-FFF2-40B4-BE49-F238E27FC236}">
                <a16:creationId xmlns:a16="http://schemas.microsoft.com/office/drawing/2014/main" id="{E0D2F3F2-91E1-3B4A-8DA3-8A0B5A2CFE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61542D-A93E-7D42-B0D3-7B1337069781}"/>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14319262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1CF39-1A52-8D4D-ABB0-05A21C1BE9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780E06-8509-E649-AE0E-460E5BA51F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2C5ADC-8DF4-B143-B1A6-4177A8D1E9E3}"/>
              </a:ext>
            </a:extLst>
          </p:cNvPr>
          <p:cNvSpPr>
            <a:spLocks noGrp="1"/>
          </p:cNvSpPr>
          <p:nvPr>
            <p:ph type="dt" sz="half" idx="10"/>
          </p:nvPr>
        </p:nvSpPr>
        <p:spPr/>
        <p:txBody>
          <a:bodyPr/>
          <a:lstStyle/>
          <a:p>
            <a:fld id="{90E1A4D3-89CC-1B45-AC54-F7B6F5D396F6}" type="datetime1">
              <a:rPr lang="en-US" smtClean="0"/>
              <a:t>7/13/21</a:t>
            </a:fld>
            <a:endParaRPr lang="en-US"/>
          </a:p>
        </p:txBody>
      </p:sp>
      <p:sp>
        <p:nvSpPr>
          <p:cNvPr id="5" name="Footer Placeholder 4">
            <a:extLst>
              <a:ext uri="{FF2B5EF4-FFF2-40B4-BE49-F238E27FC236}">
                <a16:creationId xmlns:a16="http://schemas.microsoft.com/office/drawing/2014/main" id="{35D3874A-2AEC-AE4B-A92B-D5986B496D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AC5488-4341-7647-8CEB-210A4D95DC47}"/>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5866106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45C26A-D6BB-5E46-8A66-944331A768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A0A296-538C-1148-9B74-48C7F2F2B1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F2CFD-3298-BE4F-8678-96702FBE3822}"/>
              </a:ext>
            </a:extLst>
          </p:cNvPr>
          <p:cNvSpPr>
            <a:spLocks noGrp="1"/>
          </p:cNvSpPr>
          <p:nvPr>
            <p:ph type="dt" sz="half" idx="10"/>
          </p:nvPr>
        </p:nvSpPr>
        <p:spPr/>
        <p:txBody>
          <a:bodyPr/>
          <a:lstStyle/>
          <a:p>
            <a:fld id="{6B76E133-2FD1-1844-B4C0-B50DAADB3F1C}" type="datetime1">
              <a:rPr lang="en-US" smtClean="0"/>
              <a:t>7/13/21</a:t>
            </a:fld>
            <a:endParaRPr lang="en-US"/>
          </a:p>
        </p:txBody>
      </p:sp>
      <p:sp>
        <p:nvSpPr>
          <p:cNvPr id="5" name="Footer Placeholder 4">
            <a:extLst>
              <a:ext uri="{FF2B5EF4-FFF2-40B4-BE49-F238E27FC236}">
                <a16:creationId xmlns:a16="http://schemas.microsoft.com/office/drawing/2014/main" id="{A3318D35-D854-744A-B816-AEF4BB2074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C78D06-E67F-6342-94C1-F32F3A3FFAF5}"/>
              </a:ext>
            </a:extLst>
          </p:cNvPr>
          <p:cNvSpPr>
            <a:spLocks noGrp="1"/>
          </p:cNvSpPr>
          <p:nvPr>
            <p:ph type="sldNum" sz="quarter" idx="12"/>
          </p:nvPr>
        </p:nvSpPr>
        <p:spPr/>
        <p:txBody>
          <a:bodyPr/>
          <a:lstStyle/>
          <a:p>
            <a:fld id="{B52D1F0E-ADB9-054E-881E-D5691EC4F528}" type="slidenum">
              <a:rPr lang="en-US" smtClean="0"/>
              <a:t>‹#›</a:t>
            </a:fld>
            <a:endParaRPr lang="en-US"/>
          </a:p>
        </p:txBody>
      </p:sp>
    </p:spTree>
    <p:extLst>
      <p:ext uri="{BB962C8B-B14F-4D97-AF65-F5344CB8AC3E}">
        <p14:creationId xmlns:p14="http://schemas.microsoft.com/office/powerpoint/2010/main" val="3528783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8DA58-2B5C-1A4E-A0F6-57546A6224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94AFB9-E7ED-9B4E-B665-9ED6B19D4D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084365-8A8B-EC4B-8AF0-1DDA38C297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D0A46B-B3A9-3B4E-9862-49B07494B664}"/>
              </a:ext>
            </a:extLst>
          </p:cNvPr>
          <p:cNvSpPr>
            <a:spLocks noGrp="1"/>
          </p:cNvSpPr>
          <p:nvPr>
            <p:ph type="dt" sz="half" idx="10"/>
          </p:nvPr>
        </p:nvSpPr>
        <p:spPr/>
        <p:txBody>
          <a:bodyPr/>
          <a:lstStyle/>
          <a:p>
            <a:fld id="{993566B2-BCA3-844D-83F9-1B27882D5E8D}" type="datetimeFigureOut">
              <a:rPr lang="en-US" smtClean="0"/>
              <a:t>7/13/21</a:t>
            </a:fld>
            <a:endParaRPr lang="en-US"/>
          </a:p>
        </p:txBody>
      </p:sp>
      <p:sp>
        <p:nvSpPr>
          <p:cNvPr id="6" name="Footer Placeholder 5">
            <a:extLst>
              <a:ext uri="{FF2B5EF4-FFF2-40B4-BE49-F238E27FC236}">
                <a16:creationId xmlns:a16="http://schemas.microsoft.com/office/drawing/2014/main" id="{A4BA92D2-441A-C141-AD5B-518F6F70A0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994526-2AFA-2E44-9950-E9477F975086}"/>
              </a:ext>
            </a:extLst>
          </p:cNvPr>
          <p:cNvSpPr>
            <a:spLocks noGrp="1"/>
          </p:cNvSpPr>
          <p:nvPr>
            <p:ph type="sldNum" sz="quarter" idx="12"/>
          </p:nvPr>
        </p:nvSpPr>
        <p:spPr/>
        <p:txBody>
          <a:bodyPr/>
          <a:lstStyle/>
          <a:p>
            <a:fld id="{7B6D7F90-7CFE-5F48-A826-627EF29BAE84}" type="slidenum">
              <a:rPr lang="en-US" smtClean="0"/>
              <a:t>‹#›</a:t>
            </a:fld>
            <a:endParaRPr lang="en-US"/>
          </a:p>
        </p:txBody>
      </p:sp>
    </p:spTree>
    <p:extLst>
      <p:ext uri="{BB962C8B-B14F-4D97-AF65-F5344CB8AC3E}">
        <p14:creationId xmlns:p14="http://schemas.microsoft.com/office/powerpoint/2010/main" val="3222446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C42CC-8503-9540-A5BD-2830B38C58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658227-FB84-B34E-A7A9-018F0CC7BA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D65667-9E6C-A54D-B6D4-C75DE2B82CA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0120F0-6F3F-DF4C-BFA0-5652EB8718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475BDE-A92E-284D-8692-FC3B482141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AEE4CA-28A1-BE4F-9A86-24EC2B87954C}"/>
              </a:ext>
            </a:extLst>
          </p:cNvPr>
          <p:cNvSpPr>
            <a:spLocks noGrp="1"/>
          </p:cNvSpPr>
          <p:nvPr>
            <p:ph type="dt" sz="half" idx="10"/>
          </p:nvPr>
        </p:nvSpPr>
        <p:spPr/>
        <p:txBody>
          <a:bodyPr/>
          <a:lstStyle/>
          <a:p>
            <a:fld id="{993566B2-BCA3-844D-83F9-1B27882D5E8D}" type="datetimeFigureOut">
              <a:rPr lang="en-US" smtClean="0"/>
              <a:t>7/13/21</a:t>
            </a:fld>
            <a:endParaRPr lang="en-US"/>
          </a:p>
        </p:txBody>
      </p:sp>
      <p:sp>
        <p:nvSpPr>
          <p:cNvPr id="8" name="Footer Placeholder 7">
            <a:extLst>
              <a:ext uri="{FF2B5EF4-FFF2-40B4-BE49-F238E27FC236}">
                <a16:creationId xmlns:a16="http://schemas.microsoft.com/office/drawing/2014/main" id="{42CBF02F-1178-9C4F-B4B4-D18A2EFCAE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5B8205-9EA8-3441-8646-8BA011FBF82D}"/>
              </a:ext>
            </a:extLst>
          </p:cNvPr>
          <p:cNvSpPr>
            <a:spLocks noGrp="1"/>
          </p:cNvSpPr>
          <p:nvPr>
            <p:ph type="sldNum" sz="quarter" idx="12"/>
          </p:nvPr>
        </p:nvSpPr>
        <p:spPr/>
        <p:txBody>
          <a:bodyPr/>
          <a:lstStyle/>
          <a:p>
            <a:fld id="{7B6D7F90-7CFE-5F48-A826-627EF29BAE84}" type="slidenum">
              <a:rPr lang="en-US" smtClean="0"/>
              <a:t>‹#›</a:t>
            </a:fld>
            <a:endParaRPr lang="en-US"/>
          </a:p>
        </p:txBody>
      </p:sp>
    </p:spTree>
    <p:extLst>
      <p:ext uri="{BB962C8B-B14F-4D97-AF65-F5344CB8AC3E}">
        <p14:creationId xmlns:p14="http://schemas.microsoft.com/office/powerpoint/2010/main" val="1274409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55BA6-BC98-B140-985C-1F70F8AD10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2159FF-04B9-E84A-B057-C0510E4BC97F}"/>
              </a:ext>
            </a:extLst>
          </p:cNvPr>
          <p:cNvSpPr>
            <a:spLocks noGrp="1"/>
          </p:cNvSpPr>
          <p:nvPr>
            <p:ph type="dt" sz="half" idx="10"/>
          </p:nvPr>
        </p:nvSpPr>
        <p:spPr/>
        <p:txBody>
          <a:bodyPr/>
          <a:lstStyle/>
          <a:p>
            <a:fld id="{993566B2-BCA3-844D-83F9-1B27882D5E8D}" type="datetimeFigureOut">
              <a:rPr lang="en-US" smtClean="0"/>
              <a:t>7/13/21</a:t>
            </a:fld>
            <a:endParaRPr lang="en-US"/>
          </a:p>
        </p:txBody>
      </p:sp>
      <p:sp>
        <p:nvSpPr>
          <p:cNvPr id="4" name="Footer Placeholder 3">
            <a:extLst>
              <a:ext uri="{FF2B5EF4-FFF2-40B4-BE49-F238E27FC236}">
                <a16:creationId xmlns:a16="http://schemas.microsoft.com/office/drawing/2014/main" id="{238C08FC-2128-9143-BDDD-07667205FA4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EF31C68-7DD3-E040-9E47-B38B76B5FEBD}"/>
              </a:ext>
            </a:extLst>
          </p:cNvPr>
          <p:cNvSpPr>
            <a:spLocks noGrp="1"/>
          </p:cNvSpPr>
          <p:nvPr>
            <p:ph type="sldNum" sz="quarter" idx="12"/>
          </p:nvPr>
        </p:nvSpPr>
        <p:spPr/>
        <p:txBody>
          <a:bodyPr/>
          <a:lstStyle/>
          <a:p>
            <a:fld id="{7B6D7F90-7CFE-5F48-A826-627EF29BAE84}" type="slidenum">
              <a:rPr lang="en-US" smtClean="0"/>
              <a:t>‹#›</a:t>
            </a:fld>
            <a:endParaRPr lang="en-US"/>
          </a:p>
        </p:txBody>
      </p:sp>
    </p:spTree>
    <p:extLst>
      <p:ext uri="{BB962C8B-B14F-4D97-AF65-F5344CB8AC3E}">
        <p14:creationId xmlns:p14="http://schemas.microsoft.com/office/powerpoint/2010/main" val="4035781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4A67D2-BC15-3F4A-B819-9ECCE36923DD}"/>
              </a:ext>
            </a:extLst>
          </p:cNvPr>
          <p:cNvSpPr>
            <a:spLocks noGrp="1"/>
          </p:cNvSpPr>
          <p:nvPr>
            <p:ph type="dt" sz="half" idx="10"/>
          </p:nvPr>
        </p:nvSpPr>
        <p:spPr/>
        <p:txBody>
          <a:bodyPr/>
          <a:lstStyle/>
          <a:p>
            <a:fld id="{993566B2-BCA3-844D-83F9-1B27882D5E8D}" type="datetimeFigureOut">
              <a:rPr lang="en-US" smtClean="0"/>
              <a:t>7/13/21</a:t>
            </a:fld>
            <a:endParaRPr lang="en-US"/>
          </a:p>
        </p:txBody>
      </p:sp>
      <p:sp>
        <p:nvSpPr>
          <p:cNvPr id="3" name="Footer Placeholder 2">
            <a:extLst>
              <a:ext uri="{FF2B5EF4-FFF2-40B4-BE49-F238E27FC236}">
                <a16:creationId xmlns:a16="http://schemas.microsoft.com/office/drawing/2014/main" id="{37D5AF23-2B55-3D40-95DC-D489DC9DA1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6A69C2-0CF8-B142-8C65-A4BE8E67AA9F}"/>
              </a:ext>
            </a:extLst>
          </p:cNvPr>
          <p:cNvSpPr>
            <a:spLocks noGrp="1"/>
          </p:cNvSpPr>
          <p:nvPr>
            <p:ph type="sldNum" sz="quarter" idx="12"/>
          </p:nvPr>
        </p:nvSpPr>
        <p:spPr/>
        <p:txBody>
          <a:bodyPr/>
          <a:lstStyle/>
          <a:p>
            <a:fld id="{7B6D7F90-7CFE-5F48-A826-627EF29BAE84}" type="slidenum">
              <a:rPr lang="en-US" smtClean="0"/>
              <a:t>‹#›</a:t>
            </a:fld>
            <a:endParaRPr lang="en-US"/>
          </a:p>
        </p:txBody>
      </p:sp>
    </p:spTree>
    <p:extLst>
      <p:ext uri="{BB962C8B-B14F-4D97-AF65-F5344CB8AC3E}">
        <p14:creationId xmlns:p14="http://schemas.microsoft.com/office/powerpoint/2010/main" val="1996784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5997F-7D80-3347-9FC1-F1D839C080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FFD99D-74C0-8347-B3A9-371E0158E9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0571F7-3F29-6A4E-8282-1936A52ACF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CE3F91-B40C-374A-92F7-FBFFD5C84148}"/>
              </a:ext>
            </a:extLst>
          </p:cNvPr>
          <p:cNvSpPr>
            <a:spLocks noGrp="1"/>
          </p:cNvSpPr>
          <p:nvPr>
            <p:ph type="dt" sz="half" idx="10"/>
          </p:nvPr>
        </p:nvSpPr>
        <p:spPr/>
        <p:txBody>
          <a:bodyPr/>
          <a:lstStyle/>
          <a:p>
            <a:fld id="{993566B2-BCA3-844D-83F9-1B27882D5E8D}" type="datetimeFigureOut">
              <a:rPr lang="en-US" smtClean="0"/>
              <a:t>7/13/21</a:t>
            </a:fld>
            <a:endParaRPr lang="en-US"/>
          </a:p>
        </p:txBody>
      </p:sp>
      <p:sp>
        <p:nvSpPr>
          <p:cNvPr id="6" name="Footer Placeholder 5">
            <a:extLst>
              <a:ext uri="{FF2B5EF4-FFF2-40B4-BE49-F238E27FC236}">
                <a16:creationId xmlns:a16="http://schemas.microsoft.com/office/drawing/2014/main" id="{DA0265FD-A198-904A-A11E-F12A25CA14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E2E752-B875-0D44-8E66-E82EDBF17FE6}"/>
              </a:ext>
            </a:extLst>
          </p:cNvPr>
          <p:cNvSpPr>
            <a:spLocks noGrp="1"/>
          </p:cNvSpPr>
          <p:nvPr>
            <p:ph type="sldNum" sz="quarter" idx="12"/>
          </p:nvPr>
        </p:nvSpPr>
        <p:spPr/>
        <p:txBody>
          <a:bodyPr/>
          <a:lstStyle/>
          <a:p>
            <a:fld id="{7B6D7F90-7CFE-5F48-A826-627EF29BAE84}" type="slidenum">
              <a:rPr lang="en-US" smtClean="0"/>
              <a:t>‹#›</a:t>
            </a:fld>
            <a:endParaRPr lang="en-US"/>
          </a:p>
        </p:txBody>
      </p:sp>
    </p:spTree>
    <p:extLst>
      <p:ext uri="{BB962C8B-B14F-4D97-AF65-F5344CB8AC3E}">
        <p14:creationId xmlns:p14="http://schemas.microsoft.com/office/powerpoint/2010/main" val="2499685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3AC87-EE48-3E43-B592-4D5BC4EAAA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36AF90C-228B-C744-9650-12E8CA1761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314282-A606-5B40-9684-9A54CF5D8A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7D3C13-D93D-D841-9DFC-0671D0994D4D}"/>
              </a:ext>
            </a:extLst>
          </p:cNvPr>
          <p:cNvSpPr>
            <a:spLocks noGrp="1"/>
          </p:cNvSpPr>
          <p:nvPr>
            <p:ph type="dt" sz="half" idx="10"/>
          </p:nvPr>
        </p:nvSpPr>
        <p:spPr/>
        <p:txBody>
          <a:bodyPr/>
          <a:lstStyle/>
          <a:p>
            <a:fld id="{993566B2-BCA3-844D-83F9-1B27882D5E8D}" type="datetimeFigureOut">
              <a:rPr lang="en-US" smtClean="0"/>
              <a:t>7/13/21</a:t>
            </a:fld>
            <a:endParaRPr lang="en-US"/>
          </a:p>
        </p:txBody>
      </p:sp>
      <p:sp>
        <p:nvSpPr>
          <p:cNvPr id="6" name="Footer Placeholder 5">
            <a:extLst>
              <a:ext uri="{FF2B5EF4-FFF2-40B4-BE49-F238E27FC236}">
                <a16:creationId xmlns:a16="http://schemas.microsoft.com/office/drawing/2014/main" id="{05F6303D-5830-0544-BC9E-C9D24F6DB3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AF8D7E-635C-F749-9BAE-1C4419E91AAA}"/>
              </a:ext>
            </a:extLst>
          </p:cNvPr>
          <p:cNvSpPr>
            <a:spLocks noGrp="1"/>
          </p:cNvSpPr>
          <p:nvPr>
            <p:ph type="sldNum" sz="quarter" idx="12"/>
          </p:nvPr>
        </p:nvSpPr>
        <p:spPr/>
        <p:txBody>
          <a:bodyPr/>
          <a:lstStyle/>
          <a:p>
            <a:fld id="{7B6D7F90-7CFE-5F48-A826-627EF29BAE84}" type="slidenum">
              <a:rPr lang="en-US" smtClean="0"/>
              <a:t>‹#›</a:t>
            </a:fld>
            <a:endParaRPr lang="en-US"/>
          </a:p>
        </p:txBody>
      </p:sp>
    </p:spTree>
    <p:extLst>
      <p:ext uri="{BB962C8B-B14F-4D97-AF65-F5344CB8AC3E}">
        <p14:creationId xmlns:p14="http://schemas.microsoft.com/office/powerpoint/2010/main" val="982663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23C243-02AB-CB4D-82EE-A457C0CCDC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D3002E5-BE88-444C-9178-ECCDA2AAB6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ADF5EF-5F1A-3A48-8C80-37FFC1A3E5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566B2-BCA3-844D-83F9-1B27882D5E8D}" type="datetimeFigureOut">
              <a:rPr lang="en-US" smtClean="0"/>
              <a:t>7/13/21</a:t>
            </a:fld>
            <a:endParaRPr lang="en-US"/>
          </a:p>
        </p:txBody>
      </p:sp>
      <p:sp>
        <p:nvSpPr>
          <p:cNvPr id="5" name="Footer Placeholder 4">
            <a:extLst>
              <a:ext uri="{FF2B5EF4-FFF2-40B4-BE49-F238E27FC236}">
                <a16:creationId xmlns:a16="http://schemas.microsoft.com/office/drawing/2014/main" id="{74B3DE60-F020-C94B-93A7-45DCDEF215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6F67AC6-98F1-FF40-A393-52E33E0BE7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6D7F90-7CFE-5F48-A826-627EF29BAE84}" type="slidenum">
              <a:rPr lang="en-US" smtClean="0"/>
              <a:t>‹#›</a:t>
            </a:fld>
            <a:endParaRPr lang="en-US"/>
          </a:p>
        </p:txBody>
      </p:sp>
    </p:spTree>
    <p:extLst>
      <p:ext uri="{BB962C8B-B14F-4D97-AF65-F5344CB8AC3E}">
        <p14:creationId xmlns:p14="http://schemas.microsoft.com/office/powerpoint/2010/main" val="872613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F2F6AA-29BB-8E48-88DB-42B4E2E71F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C527A3-2C3B-EB45-9B34-0F76C4B924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41F083-5269-EE4B-A0F7-07C27D392C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AAED54-885A-6E44-98E3-36681998F8D4}" type="datetime1">
              <a:rPr lang="en-US" smtClean="0"/>
              <a:t>7/13/21</a:t>
            </a:fld>
            <a:endParaRPr lang="en-US"/>
          </a:p>
        </p:txBody>
      </p:sp>
      <p:sp>
        <p:nvSpPr>
          <p:cNvPr id="5" name="Footer Placeholder 4">
            <a:extLst>
              <a:ext uri="{FF2B5EF4-FFF2-40B4-BE49-F238E27FC236}">
                <a16:creationId xmlns:a16="http://schemas.microsoft.com/office/drawing/2014/main" id="{EB98B883-C060-184F-AD15-5CA3C1CEC6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ADB94C-BF95-AA46-878A-FAEBF41366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2D1F0E-ADB9-054E-881E-D5691EC4F528}" type="slidenum">
              <a:rPr lang="en-US" smtClean="0"/>
              <a:t>‹#›</a:t>
            </a:fld>
            <a:endParaRPr lang="en-US"/>
          </a:p>
        </p:txBody>
      </p:sp>
    </p:spTree>
    <p:extLst>
      <p:ext uri="{BB962C8B-B14F-4D97-AF65-F5344CB8AC3E}">
        <p14:creationId xmlns:p14="http://schemas.microsoft.com/office/powerpoint/2010/main" val="37570853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F2F6AA-29BB-8E48-88DB-42B4E2E71F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C527A3-2C3B-EB45-9B34-0F76C4B924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41F083-5269-EE4B-A0F7-07C27D392C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AAED54-885A-6E44-98E3-36681998F8D4}" type="datetime1">
              <a:rPr lang="en-US" smtClean="0"/>
              <a:t>7/13/21</a:t>
            </a:fld>
            <a:endParaRPr lang="en-US"/>
          </a:p>
        </p:txBody>
      </p:sp>
      <p:sp>
        <p:nvSpPr>
          <p:cNvPr id="5" name="Footer Placeholder 4">
            <a:extLst>
              <a:ext uri="{FF2B5EF4-FFF2-40B4-BE49-F238E27FC236}">
                <a16:creationId xmlns:a16="http://schemas.microsoft.com/office/drawing/2014/main" id="{EB98B883-C060-184F-AD15-5CA3C1CEC6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ADB94C-BF95-AA46-878A-FAEBF41366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2D1F0E-ADB9-054E-881E-D5691EC4F528}" type="slidenum">
              <a:rPr lang="en-US" smtClean="0"/>
              <a:t>‹#›</a:t>
            </a:fld>
            <a:endParaRPr lang="en-US"/>
          </a:p>
        </p:txBody>
      </p:sp>
    </p:spTree>
    <p:extLst>
      <p:ext uri="{BB962C8B-B14F-4D97-AF65-F5344CB8AC3E}">
        <p14:creationId xmlns:p14="http://schemas.microsoft.com/office/powerpoint/2010/main" val="4988954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8.jpeg"/><Relationship Id="rId7" Type="http://schemas.openxmlformats.org/officeDocument/2006/relationships/diagramColors" Target="../diagrams/colors4.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8" Type="http://schemas.openxmlformats.org/officeDocument/2006/relationships/hyperlink" Target="http://smartygal87.blogspot.com/2017/" TargetMode="External"/><Relationship Id="rId3" Type="http://schemas.openxmlformats.org/officeDocument/2006/relationships/diagramLayout" Target="../diagrams/layout1.xml"/><Relationship Id="rId7" Type="http://schemas.openxmlformats.org/officeDocument/2006/relationships/image" Target="../media/image9.jpeg"/><Relationship Id="rId2" Type="http://schemas.openxmlformats.org/officeDocument/2006/relationships/diagramData" Target="../diagrams/data1.xml"/><Relationship Id="rId1" Type="http://schemas.openxmlformats.org/officeDocument/2006/relationships/slideLayout" Target="../slideLayouts/slideLayout2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hyperlink" Target="https://www.caeecc.org/market-support-metrics-wg"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E443FD7-A66B-4AA0-872D-B088B9BC5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215CE9-6F0E-A042-B1FF-574746BEBC0C}"/>
              </a:ext>
            </a:extLst>
          </p:cNvPr>
          <p:cNvSpPr>
            <a:spLocks noGrp="1"/>
          </p:cNvSpPr>
          <p:nvPr>
            <p:ph type="ctrTitle"/>
          </p:nvPr>
        </p:nvSpPr>
        <p:spPr>
          <a:xfrm>
            <a:off x="1094095" y="851517"/>
            <a:ext cx="5238466" cy="2991416"/>
          </a:xfrm>
        </p:spPr>
        <p:txBody>
          <a:bodyPr anchor="b">
            <a:normAutofit/>
          </a:bodyPr>
          <a:lstStyle/>
          <a:p>
            <a:pPr algn="l"/>
            <a:r>
              <a:rPr lang="en-US" dirty="0"/>
              <a:t>Market Support Metrics WG First Mtg</a:t>
            </a:r>
            <a:endParaRPr lang="en-US"/>
          </a:p>
        </p:txBody>
      </p:sp>
      <p:sp>
        <p:nvSpPr>
          <p:cNvPr id="3" name="Subtitle 2">
            <a:extLst>
              <a:ext uri="{FF2B5EF4-FFF2-40B4-BE49-F238E27FC236}">
                <a16:creationId xmlns:a16="http://schemas.microsoft.com/office/drawing/2014/main" id="{184E2DDE-CBC2-8148-8446-B1DD30D9030A}"/>
              </a:ext>
            </a:extLst>
          </p:cNvPr>
          <p:cNvSpPr>
            <a:spLocks noGrp="1"/>
          </p:cNvSpPr>
          <p:nvPr>
            <p:ph type="subTitle" idx="1"/>
          </p:nvPr>
        </p:nvSpPr>
        <p:spPr>
          <a:xfrm>
            <a:off x="1094096" y="3842932"/>
            <a:ext cx="4167115" cy="2163551"/>
          </a:xfrm>
        </p:spPr>
        <p:txBody>
          <a:bodyPr anchor="t">
            <a:normAutofit/>
          </a:bodyPr>
          <a:lstStyle/>
          <a:p>
            <a:pPr algn="l"/>
            <a:r>
              <a:rPr lang="en-US" dirty="0"/>
              <a:t>July 13, 2021</a:t>
            </a:r>
            <a:endParaRPr lang="en-US"/>
          </a:p>
          <a:p>
            <a:pPr algn="l"/>
            <a:r>
              <a:rPr lang="en-US" dirty="0"/>
              <a:t>California Energy Efficiency Coordinating Council</a:t>
            </a:r>
            <a:endParaRPr lang="en-US"/>
          </a:p>
          <a:p>
            <a:pPr algn="l"/>
            <a:endParaRPr lang="en-US"/>
          </a:p>
        </p:txBody>
      </p:sp>
      <p:sp>
        <p:nvSpPr>
          <p:cNvPr id="19" name="Freeform: Shape 18">
            <a:extLst>
              <a:ext uri="{FF2B5EF4-FFF2-40B4-BE49-F238E27FC236}">
                <a16:creationId xmlns:a16="http://schemas.microsoft.com/office/drawing/2014/main" id="{C04BE0EF-3561-49B4-9A29-F283168A9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0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3 h 5154967"/>
              <a:gd name="connsiteX37" fmla="*/ 1625714 w 6184806"/>
              <a:gd name="connsiteY37" fmla="*/ 109243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2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0"/>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3"/>
                  <a:pt x="2445216" y="109243"/>
                </a:cubicBezTo>
                <a:cubicBezTo>
                  <a:pt x="1625714" y="109243"/>
                  <a:pt x="1625714" y="109243"/>
                  <a:pt x="1625714" y="109243"/>
                </a:cubicBezTo>
                <a:cubicBezTo>
                  <a:pt x="1572615" y="109243"/>
                  <a:pt x="1524825" y="137459"/>
                  <a:pt x="1498276" y="183309"/>
                </a:cubicBezTo>
                <a:cubicBezTo>
                  <a:pt x="1089410" y="890450"/>
                  <a:pt x="1089410" y="890450"/>
                  <a:pt x="1089410" y="890450"/>
                </a:cubicBezTo>
                <a:cubicBezTo>
                  <a:pt x="1062860" y="934537"/>
                  <a:pt x="1062860" y="990967"/>
                  <a:pt x="1089410" y="1035054"/>
                </a:cubicBezTo>
                <a:cubicBezTo>
                  <a:pt x="1498276" y="1742196"/>
                  <a:pt x="1498276" y="1742196"/>
                  <a:pt x="1498276" y="1742196"/>
                </a:cubicBezTo>
                <a:cubicBezTo>
                  <a:pt x="1511551" y="1765121"/>
                  <a:pt x="1530135" y="1783637"/>
                  <a:pt x="1552039" y="1796422"/>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Upward trend">
            <a:extLst>
              <a:ext uri="{FF2B5EF4-FFF2-40B4-BE49-F238E27FC236}">
                <a16:creationId xmlns:a16="http://schemas.microsoft.com/office/drawing/2014/main" id="{D5EF40D5-817E-4E50-816B-C9E9DE36AE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1503" y="2129307"/>
            <a:ext cx="3217333" cy="3217333"/>
          </a:xfrm>
          <a:prstGeom prst="rect">
            <a:avLst/>
          </a:prstGeom>
        </p:spPr>
      </p:pic>
    </p:spTree>
    <p:extLst>
      <p:ext uri="{BB962C8B-B14F-4D97-AF65-F5344CB8AC3E}">
        <p14:creationId xmlns:p14="http://schemas.microsoft.com/office/powerpoint/2010/main" val="919301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9916701-3764-4A49-952B-BEBBC35EFB36}"/>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Background</a:t>
            </a:r>
            <a:br>
              <a:rPr lang="en-US" b="1" dirty="0">
                <a:solidFill>
                  <a:srgbClr val="FFFFFF"/>
                </a:solidFill>
              </a:rPr>
            </a:br>
            <a:endParaRPr lang="en-US" sz="1800" b="1" dirty="0">
              <a:highlight>
                <a:srgbClr val="FFFF00"/>
              </a:highlight>
            </a:endParaRP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7A4EFCB-2E64-814A-9839-9E8C266DB8E9}"/>
              </a:ext>
            </a:extLst>
          </p:cNvPr>
          <p:cNvSpPr>
            <a:spLocks noGrp="1"/>
          </p:cNvSpPr>
          <p:nvPr>
            <p:ph idx="1"/>
          </p:nvPr>
        </p:nvSpPr>
        <p:spPr>
          <a:xfrm>
            <a:off x="4447308" y="591344"/>
            <a:ext cx="6906491" cy="5585619"/>
          </a:xfrm>
        </p:spPr>
        <p:txBody>
          <a:bodyPr anchor="ctr">
            <a:normAutofit/>
          </a:bodyPr>
          <a:lstStyle/>
          <a:p>
            <a:r>
              <a:rPr lang="en-US" sz="2600" dirty="0"/>
              <a:t>CPUC 5/20/21 Decision: “Assessment of Energy Efficiency Potential and Goals and Modification of Portfolio Approval and Oversight Process” </a:t>
            </a:r>
            <a:r>
              <a:rPr lang="en-US" sz="2600" b="1" dirty="0"/>
              <a:t>directs PAs to “further segment their portfolios based on the primary program purpose, into the following three segments”: </a:t>
            </a:r>
            <a:r>
              <a:rPr lang="en-US" sz="2600" b="1" i="1" dirty="0"/>
              <a:t>Resource Acquisition, Market Support, and Equity</a:t>
            </a:r>
          </a:p>
          <a:p>
            <a:endParaRPr lang="en-US" sz="2600" dirty="0"/>
          </a:p>
          <a:p>
            <a:r>
              <a:rPr lang="en-US" sz="2600" dirty="0"/>
              <a:t>The decision directs CAEECC to </a:t>
            </a:r>
            <a:r>
              <a:rPr lang="en-US" sz="2600" b="1" dirty="0"/>
              <a:t>form a Working Group “</a:t>
            </a:r>
            <a:r>
              <a:rPr lang="en-US" sz="2600" b="1" i="1" dirty="0"/>
              <a:t>to develop and vet new reporting metrics for the market support and equity program categories</a:t>
            </a:r>
            <a:r>
              <a:rPr lang="en-US" sz="2600" i="1" dirty="0"/>
              <a:t> that will be considered alongside the portfolio filings due from all program administrators in February 2022”</a:t>
            </a:r>
            <a:r>
              <a:rPr lang="en-US" sz="2600" dirty="0"/>
              <a:t> </a:t>
            </a:r>
          </a:p>
        </p:txBody>
      </p:sp>
      <p:sp>
        <p:nvSpPr>
          <p:cNvPr id="4" name="Slide Number Placeholder 3">
            <a:extLst>
              <a:ext uri="{FF2B5EF4-FFF2-40B4-BE49-F238E27FC236}">
                <a16:creationId xmlns:a16="http://schemas.microsoft.com/office/drawing/2014/main" id="{5678BA2C-30EF-3146-A02A-33073C41579A}"/>
              </a:ext>
            </a:extLst>
          </p:cNvPr>
          <p:cNvSpPr>
            <a:spLocks noGrp="1"/>
          </p:cNvSpPr>
          <p:nvPr>
            <p:ph type="sldNum" sz="quarter" idx="12"/>
          </p:nvPr>
        </p:nvSpPr>
        <p:spPr>
          <a:xfrm>
            <a:off x="9541564" y="6356350"/>
            <a:ext cx="1812235"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52D1F0E-ADB9-054E-881E-D5691EC4F52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3464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9916701-3764-4A49-952B-BEBBC35EFB36}"/>
              </a:ext>
            </a:extLst>
          </p:cNvPr>
          <p:cNvSpPr>
            <a:spLocks noGrp="1"/>
          </p:cNvSpPr>
          <p:nvPr>
            <p:ph type="title"/>
          </p:nvPr>
        </p:nvSpPr>
        <p:spPr>
          <a:xfrm>
            <a:off x="838200" y="556995"/>
            <a:ext cx="10515600" cy="1133693"/>
          </a:xfrm>
        </p:spPr>
        <p:txBody>
          <a:bodyPr>
            <a:normAutofit/>
          </a:bodyPr>
          <a:lstStyle/>
          <a:p>
            <a:r>
              <a:rPr lang="en-US" sz="5200" b="1"/>
              <a:t>Working Groups Charge</a:t>
            </a:r>
          </a:p>
        </p:txBody>
      </p:sp>
      <p:sp>
        <p:nvSpPr>
          <p:cNvPr id="4" name="Slide Number Placeholder 3">
            <a:extLst>
              <a:ext uri="{FF2B5EF4-FFF2-40B4-BE49-F238E27FC236}">
                <a16:creationId xmlns:a16="http://schemas.microsoft.com/office/drawing/2014/main" id="{5678BA2C-30EF-3146-A02A-33073C41579A}"/>
              </a:ext>
            </a:extLst>
          </p:cNvPr>
          <p:cNvSpPr>
            <a:spLocks noGrp="1"/>
          </p:cNvSpPr>
          <p:nvPr>
            <p:ph type="sldNum" sz="quarter" idx="12"/>
          </p:nvPr>
        </p:nvSpPr>
        <p:spPr>
          <a:xfrm>
            <a:off x="8610600" y="6356350"/>
            <a:ext cx="274320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52D1F0E-ADB9-054E-881E-D5691EC4F52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6" name="Content Placeholder 2">
            <a:extLst>
              <a:ext uri="{FF2B5EF4-FFF2-40B4-BE49-F238E27FC236}">
                <a16:creationId xmlns:a16="http://schemas.microsoft.com/office/drawing/2014/main" id="{D928E0D6-C10C-4C24-8910-E31ABCAD42CE}"/>
              </a:ext>
            </a:extLst>
          </p:cNvPr>
          <p:cNvGraphicFramePr>
            <a:graphicFrameLocks noGrp="1"/>
          </p:cNvGraphicFramePr>
          <p:nvPr>
            <p:ph idx="1"/>
            <p:extLst>
              <p:ext uri="{D42A27DB-BD31-4B8C-83A1-F6EECF244321}">
                <p14:modId xmlns:p14="http://schemas.microsoft.com/office/powerpoint/2010/main" val="253365522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2994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16701-3764-4A49-952B-BEBBC35EFB36}"/>
              </a:ext>
            </a:extLst>
          </p:cNvPr>
          <p:cNvSpPr>
            <a:spLocks noGrp="1"/>
          </p:cNvSpPr>
          <p:nvPr>
            <p:ph type="title"/>
          </p:nvPr>
        </p:nvSpPr>
        <p:spPr>
          <a:xfrm>
            <a:off x="39624" y="0"/>
            <a:ext cx="10044023" cy="877729"/>
          </a:xfrm>
        </p:spPr>
        <p:txBody>
          <a:bodyPr anchor="ctr">
            <a:normAutofit/>
          </a:bodyPr>
          <a:lstStyle/>
          <a:p>
            <a:endParaRPr lang="en-US" sz="3100" b="1" dirty="0">
              <a:solidFill>
                <a:srgbClr val="FFFFFF"/>
              </a:solidFill>
            </a:endParaRPr>
          </a:p>
        </p:txBody>
      </p:sp>
      <p:sp>
        <p:nvSpPr>
          <p:cNvPr id="4" name="Slide Number Placeholder 3">
            <a:extLst>
              <a:ext uri="{FF2B5EF4-FFF2-40B4-BE49-F238E27FC236}">
                <a16:creationId xmlns:a16="http://schemas.microsoft.com/office/drawing/2014/main" id="{5678BA2C-30EF-3146-A02A-33073C41579A}"/>
              </a:ext>
            </a:extLst>
          </p:cNvPr>
          <p:cNvSpPr>
            <a:spLocks noGrp="1"/>
          </p:cNvSpPr>
          <p:nvPr>
            <p:ph type="sldNum" sz="quarter" idx="12"/>
          </p:nvPr>
        </p:nvSpPr>
        <p:spPr>
          <a:xfrm>
            <a:off x="11704320" y="6455664"/>
            <a:ext cx="448056"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52D1F0E-ADB9-054E-881E-D5691EC4F528}" type="slidenum">
              <a:rPr kumimoji="0" lang="en-US" sz="11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12</a:t>
            </a:fld>
            <a:endParaRPr kumimoji="0" lang="en-US" sz="11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graphicFrame>
        <p:nvGraphicFramePr>
          <p:cNvPr id="5" name="Content Placeholder 4">
            <a:extLst>
              <a:ext uri="{FF2B5EF4-FFF2-40B4-BE49-F238E27FC236}">
                <a16:creationId xmlns:a16="http://schemas.microsoft.com/office/drawing/2014/main" id="{47AB019F-5F46-AA4C-ACBD-B54B8EFD1726}"/>
              </a:ext>
            </a:extLst>
          </p:cNvPr>
          <p:cNvGraphicFramePr>
            <a:graphicFrameLocks noGrp="1"/>
          </p:cNvGraphicFramePr>
          <p:nvPr>
            <p:ph idx="1"/>
            <p:extLst>
              <p:ext uri="{D42A27DB-BD31-4B8C-83A1-F6EECF244321}">
                <p14:modId xmlns:p14="http://schemas.microsoft.com/office/powerpoint/2010/main" val="3425835369"/>
              </p:ext>
            </p:extLst>
          </p:nvPr>
        </p:nvGraphicFramePr>
        <p:xfrm>
          <a:off x="74145" y="665308"/>
          <a:ext cx="11872689" cy="5915100"/>
        </p:xfrm>
        <a:graphic>
          <a:graphicData uri="http://schemas.openxmlformats.org/drawingml/2006/table">
            <a:tbl>
              <a:tblPr firstRow="1" firstCol="1" bandRow="1">
                <a:tableStyleId>{5C22544A-7EE6-4342-B048-85BDC9FD1C3A}</a:tableStyleId>
              </a:tblPr>
              <a:tblGrid>
                <a:gridCol w="1198064">
                  <a:extLst>
                    <a:ext uri="{9D8B030D-6E8A-4147-A177-3AD203B41FA5}">
                      <a16:colId xmlns:a16="http://schemas.microsoft.com/office/drawing/2014/main" val="525022883"/>
                    </a:ext>
                  </a:extLst>
                </a:gridCol>
                <a:gridCol w="1093304">
                  <a:extLst>
                    <a:ext uri="{9D8B030D-6E8A-4147-A177-3AD203B41FA5}">
                      <a16:colId xmlns:a16="http://schemas.microsoft.com/office/drawing/2014/main" val="1751807973"/>
                    </a:ext>
                  </a:extLst>
                </a:gridCol>
                <a:gridCol w="9581321">
                  <a:extLst>
                    <a:ext uri="{9D8B030D-6E8A-4147-A177-3AD203B41FA5}">
                      <a16:colId xmlns:a16="http://schemas.microsoft.com/office/drawing/2014/main" val="1405983987"/>
                    </a:ext>
                  </a:extLst>
                </a:gridCol>
              </a:tblGrid>
              <a:tr h="785805">
                <a:tc>
                  <a:txBody>
                    <a:bodyPr/>
                    <a:lstStyle/>
                    <a:p>
                      <a:pPr marL="0" marR="0">
                        <a:spcBef>
                          <a:spcPts val="0"/>
                        </a:spcBef>
                        <a:spcAft>
                          <a:spcPts val="0"/>
                        </a:spcAft>
                      </a:pPr>
                      <a:r>
                        <a:rPr lang="en-US" sz="2000" b="1" dirty="0">
                          <a:effectLst/>
                        </a:rPr>
                        <a:t>Meeting/ Workshop</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tc>
                  <a:txBody>
                    <a:bodyPr/>
                    <a:lstStyle/>
                    <a:p>
                      <a:pPr marL="0" marR="0" algn="r">
                        <a:spcBef>
                          <a:spcPts val="0"/>
                        </a:spcBef>
                        <a:spcAft>
                          <a:spcPts val="0"/>
                        </a:spcAft>
                      </a:pPr>
                      <a:r>
                        <a:rPr lang="en-US" sz="2000" b="1" dirty="0">
                          <a:effectLst/>
                        </a:rPr>
                        <a:t>Date</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tc>
                  <a:txBody>
                    <a:bodyPr/>
                    <a:lstStyle/>
                    <a:p>
                      <a:pPr marL="0" marR="0">
                        <a:spcBef>
                          <a:spcPts val="0"/>
                        </a:spcBef>
                        <a:spcAft>
                          <a:spcPts val="0"/>
                        </a:spcAft>
                      </a:pPr>
                      <a:r>
                        <a:rPr lang="en-US" sz="2000" b="1" dirty="0">
                          <a:effectLst/>
                        </a:rPr>
                        <a:t>Tasks</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extLst>
                  <a:ext uri="{0D108BD9-81ED-4DB2-BD59-A6C34878D82A}">
                    <a16:rowId xmlns:a16="http://schemas.microsoft.com/office/drawing/2014/main" val="845924732"/>
                  </a:ext>
                </a:extLst>
              </a:tr>
              <a:tr h="2017049">
                <a:tc>
                  <a:txBody>
                    <a:bodyPr/>
                    <a:lstStyle/>
                    <a:p>
                      <a:pPr marL="0" marR="0">
                        <a:spcBef>
                          <a:spcPts val="0"/>
                        </a:spcBef>
                        <a:spcAft>
                          <a:spcPts val="0"/>
                        </a:spcAft>
                      </a:pPr>
                      <a:r>
                        <a:rPr lang="en-US" sz="2000" dirty="0">
                          <a:effectLst/>
                        </a:rPr>
                        <a:t>First WG Mtg.</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tc>
                  <a:txBody>
                    <a:bodyPr/>
                    <a:lstStyle/>
                    <a:p>
                      <a:pPr marL="0" marR="0" algn="r">
                        <a:spcBef>
                          <a:spcPts val="0"/>
                        </a:spcBef>
                        <a:spcAft>
                          <a:spcPts val="0"/>
                        </a:spcAft>
                      </a:pPr>
                      <a:r>
                        <a:rPr lang="en-US" sz="2200" dirty="0">
                          <a:effectLst/>
                        </a:rPr>
                        <a:t>13-Jul</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tc>
                  <a:txBody>
                    <a:bodyPr/>
                    <a:lstStyle/>
                    <a:p>
                      <a:pPr marL="0" marR="0">
                        <a:spcBef>
                          <a:spcPts val="0"/>
                        </a:spcBef>
                        <a:spcAft>
                          <a:spcPts val="0"/>
                        </a:spcAft>
                      </a:pPr>
                      <a:r>
                        <a:rPr lang="en-US" sz="2200" dirty="0">
                          <a:effectLst/>
                        </a:rPr>
                        <a:t>-Discuss WG final deliverables, and any assumptions to make WG successful</a:t>
                      </a:r>
                    </a:p>
                    <a:p>
                      <a:pPr marL="0" marR="0">
                        <a:spcBef>
                          <a:spcPts val="0"/>
                        </a:spcBef>
                        <a:spcAft>
                          <a:spcPts val="0"/>
                        </a:spcAft>
                      </a:pPr>
                      <a:r>
                        <a:rPr lang="en-US" sz="2200" dirty="0">
                          <a:effectLst/>
                        </a:rPr>
                        <a:t>-Review pre-existing Objectives and Metric(s) </a:t>
                      </a:r>
                    </a:p>
                    <a:p>
                      <a:pPr marL="0" marR="0">
                        <a:spcBef>
                          <a:spcPts val="0"/>
                        </a:spcBef>
                        <a:spcAft>
                          <a:spcPts val="0"/>
                        </a:spcAft>
                      </a:pPr>
                      <a:r>
                        <a:rPr lang="en-US" sz="2200" dirty="0">
                          <a:effectLst/>
                        </a:rPr>
                        <a:t>-Identify gaps in Objectives and Metric(s)</a:t>
                      </a:r>
                    </a:p>
                    <a:p>
                      <a:pPr marL="0" marR="0">
                        <a:spcBef>
                          <a:spcPts val="0"/>
                        </a:spcBef>
                        <a:spcAft>
                          <a:spcPts val="0"/>
                        </a:spcAft>
                      </a:pPr>
                      <a:r>
                        <a:rPr lang="en-US" sz="2200" dirty="0">
                          <a:effectLst/>
                        </a:rPr>
                        <a:t>-Brainstorm alternatives</a:t>
                      </a:r>
                    </a:p>
                    <a:p>
                      <a:pPr marL="0" marR="0">
                        <a:spcBef>
                          <a:spcPts val="0"/>
                        </a:spcBef>
                        <a:spcAft>
                          <a:spcPts val="0"/>
                        </a:spcAft>
                      </a:pPr>
                      <a:r>
                        <a:rPr lang="en-US" sz="2200" dirty="0">
                          <a:effectLst/>
                        </a:rPr>
                        <a:t>-Discuss initial priorities</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extLst>
                  <a:ext uri="{0D108BD9-81ED-4DB2-BD59-A6C34878D82A}">
                    <a16:rowId xmlns:a16="http://schemas.microsoft.com/office/drawing/2014/main" val="2803705420"/>
                  </a:ext>
                </a:extLst>
              </a:tr>
              <a:tr h="806819">
                <a:tc>
                  <a:txBody>
                    <a:bodyPr/>
                    <a:lstStyle/>
                    <a:p>
                      <a:pPr marL="0" marR="0">
                        <a:spcBef>
                          <a:spcPts val="0"/>
                        </a:spcBef>
                        <a:spcAft>
                          <a:spcPts val="0"/>
                        </a:spcAft>
                      </a:pPr>
                      <a:r>
                        <a:rPr lang="en-US" sz="2000" dirty="0">
                          <a:effectLst/>
                        </a:rPr>
                        <a:t>Second WG Mtg.</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tc>
                  <a:txBody>
                    <a:bodyPr/>
                    <a:lstStyle/>
                    <a:p>
                      <a:pPr marL="0" marR="0" algn="r">
                        <a:spcBef>
                          <a:spcPts val="0"/>
                        </a:spcBef>
                        <a:spcAft>
                          <a:spcPts val="0"/>
                        </a:spcAft>
                      </a:pPr>
                      <a:r>
                        <a:rPr lang="en-US" sz="2200" dirty="0">
                          <a:effectLst/>
                        </a:rPr>
                        <a:t>12-Aug</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tc>
                  <a:txBody>
                    <a:bodyPr/>
                    <a:lstStyle/>
                    <a:p>
                      <a:pPr marL="0" marR="0">
                        <a:spcBef>
                          <a:spcPts val="0"/>
                        </a:spcBef>
                        <a:spcAft>
                          <a:spcPts val="0"/>
                        </a:spcAft>
                      </a:pPr>
                      <a:r>
                        <a:rPr lang="en-US" sz="2200" dirty="0">
                          <a:effectLst/>
                        </a:rPr>
                        <a:t>-Flesh out Objectives and Metric(s)</a:t>
                      </a:r>
                    </a:p>
                    <a:p>
                      <a:pPr marL="0" marR="0">
                        <a:spcBef>
                          <a:spcPts val="0"/>
                        </a:spcBef>
                        <a:spcAft>
                          <a:spcPts val="0"/>
                        </a:spcAft>
                      </a:pPr>
                      <a:r>
                        <a:rPr lang="en-US" sz="2200" dirty="0">
                          <a:effectLst/>
                        </a:rPr>
                        <a:t>-Identify options in cases where consensus is not reached</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extLst>
                  <a:ext uri="{0D108BD9-81ED-4DB2-BD59-A6C34878D82A}">
                    <a16:rowId xmlns:a16="http://schemas.microsoft.com/office/drawing/2014/main" val="3973845346"/>
                  </a:ext>
                </a:extLst>
              </a:tr>
              <a:tr h="1299587">
                <a:tc>
                  <a:txBody>
                    <a:bodyPr/>
                    <a:lstStyle/>
                    <a:p>
                      <a:pPr marL="0" marR="0">
                        <a:spcBef>
                          <a:spcPts val="0"/>
                        </a:spcBef>
                        <a:spcAft>
                          <a:spcPts val="0"/>
                        </a:spcAft>
                      </a:pPr>
                      <a:r>
                        <a:rPr lang="en-US" sz="2000" dirty="0">
                          <a:effectLst/>
                        </a:rPr>
                        <a:t>Third WG Mtg.</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tc>
                  <a:txBody>
                    <a:bodyPr/>
                    <a:lstStyle/>
                    <a:p>
                      <a:pPr marL="0" marR="0" algn="r">
                        <a:spcBef>
                          <a:spcPts val="0"/>
                        </a:spcBef>
                        <a:spcAft>
                          <a:spcPts val="0"/>
                        </a:spcAft>
                      </a:pPr>
                      <a:r>
                        <a:rPr lang="en-US" sz="2200" dirty="0">
                          <a:effectLst/>
                        </a:rPr>
                        <a:t>9-Sep</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tc>
                  <a:txBody>
                    <a:bodyPr/>
                    <a:lstStyle/>
                    <a:p>
                      <a:pPr marL="0" marR="0">
                        <a:spcBef>
                          <a:spcPts val="0"/>
                        </a:spcBef>
                        <a:spcAft>
                          <a:spcPts val="0"/>
                        </a:spcAft>
                      </a:pPr>
                      <a:r>
                        <a:rPr lang="en-US" sz="2200" dirty="0">
                          <a:effectLst/>
                        </a:rPr>
                        <a:t>-Refine Objectives &amp; Metric(s) </a:t>
                      </a:r>
                    </a:p>
                    <a:p>
                      <a:pPr marL="0" marR="0">
                        <a:spcBef>
                          <a:spcPts val="0"/>
                        </a:spcBef>
                        <a:spcAft>
                          <a:spcPts val="0"/>
                        </a:spcAft>
                      </a:pPr>
                      <a:r>
                        <a:rPr lang="en-US" sz="2200" dirty="0">
                          <a:effectLst/>
                        </a:rPr>
                        <a:t>-Seek consensus on Objectives and Metrics</a:t>
                      </a:r>
                    </a:p>
                    <a:p>
                      <a:pPr marL="0" marR="0">
                        <a:spcBef>
                          <a:spcPts val="0"/>
                        </a:spcBef>
                        <a:spcAft>
                          <a:spcPts val="0"/>
                        </a:spcAft>
                      </a:pPr>
                      <a:r>
                        <a:rPr lang="en-US" sz="2200" dirty="0">
                          <a:effectLst/>
                        </a:rPr>
                        <a:t>-Discuss the basis PAs should use in setting Targets for Metrics in their filings </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extLst>
                  <a:ext uri="{0D108BD9-81ED-4DB2-BD59-A6C34878D82A}">
                    <a16:rowId xmlns:a16="http://schemas.microsoft.com/office/drawing/2014/main" val="1640523909"/>
                  </a:ext>
                </a:extLst>
              </a:tr>
              <a:tr h="806819">
                <a:tc>
                  <a:txBody>
                    <a:bodyPr/>
                    <a:lstStyle/>
                    <a:p>
                      <a:pPr marL="0" marR="0">
                        <a:spcBef>
                          <a:spcPts val="0"/>
                        </a:spcBef>
                        <a:spcAft>
                          <a:spcPts val="0"/>
                        </a:spcAft>
                      </a:pPr>
                      <a:r>
                        <a:rPr lang="en-US" sz="2000" dirty="0">
                          <a:effectLst/>
                        </a:rPr>
                        <a:t>Final WG Mtg.</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tc>
                  <a:txBody>
                    <a:bodyPr/>
                    <a:lstStyle/>
                    <a:p>
                      <a:pPr marL="0" marR="0" algn="r">
                        <a:spcBef>
                          <a:spcPts val="0"/>
                        </a:spcBef>
                        <a:spcAft>
                          <a:spcPts val="0"/>
                        </a:spcAft>
                      </a:pPr>
                      <a:r>
                        <a:rPr lang="en-US" sz="2200" dirty="0">
                          <a:effectLst/>
                        </a:rPr>
                        <a:t>21-Sep</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tc>
                  <a:txBody>
                    <a:bodyPr/>
                    <a:lstStyle/>
                    <a:p>
                      <a:pPr marL="0" marR="0">
                        <a:spcBef>
                          <a:spcPts val="0"/>
                        </a:spcBef>
                        <a:spcAft>
                          <a:spcPts val="0"/>
                        </a:spcAft>
                      </a:pPr>
                      <a:r>
                        <a:rPr lang="en-US" sz="2200" dirty="0">
                          <a:effectLst/>
                        </a:rPr>
                        <a:t>-Finalize recommendations document</a:t>
                      </a:r>
                    </a:p>
                    <a:p>
                      <a:pPr marL="0" marR="0">
                        <a:spcBef>
                          <a:spcPts val="0"/>
                        </a:spcBef>
                        <a:spcAft>
                          <a:spcPts val="0"/>
                        </a:spcAft>
                      </a:pPr>
                      <a:r>
                        <a:rPr lang="en-US" sz="2200" dirty="0">
                          <a:effectLst/>
                        </a:rPr>
                        <a:t>-Strive for consensus &amp; record supporters of options where consensus is not reached</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35" marR="53035" marT="0" marB="0" anchor="b"/>
                </a:tc>
                <a:extLst>
                  <a:ext uri="{0D108BD9-81ED-4DB2-BD59-A6C34878D82A}">
                    <a16:rowId xmlns:a16="http://schemas.microsoft.com/office/drawing/2014/main" val="2266028837"/>
                  </a:ext>
                </a:extLst>
              </a:tr>
            </a:tbl>
          </a:graphicData>
        </a:graphic>
      </p:graphicFrame>
      <p:sp>
        <p:nvSpPr>
          <p:cNvPr id="9" name="Title 1">
            <a:extLst>
              <a:ext uri="{FF2B5EF4-FFF2-40B4-BE49-F238E27FC236}">
                <a16:creationId xmlns:a16="http://schemas.microsoft.com/office/drawing/2014/main" id="{C6BB4963-B3C5-B24B-B490-82FD9A3A6655}"/>
              </a:ext>
            </a:extLst>
          </p:cNvPr>
          <p:cNvSpPr txBox="1">
            <a:spLocks/>
          </p:cNvSpPr>
          <p:nvPr/>
        </p:nvSpPr>
        <p:spPr>
          <a:xfrm>
            <a:off x="39624" y="1"/>
            <a:ext cx="10044023" cy="7676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100" b="1" i="0" u="none" strike="noStrike" kern="1200" cap="none" spc="0" normalizeH="0" baseline="0" noProof="0" dirty="0">
                <a:ln>
                  <a:noFill/>
                </a:ln>
                <a:solidFill>
                  <a:prstClr val="black"/>
                </a:solidFill>
                <a:effectLst/>
                <a:uLnTx/>
                <a:uFillTx/>
                <a:latin typeface="Calibri Light" panose="020F0302020204030204"/>
                <a:ea typeface="+mj-ea"/>
                <a:cs typeface="+mj-cs"/>
              </a:rPr>
              <a:t>Meeting Dates &amp; Tasks</a:t>
            </a:r>
            <a:endParaRPr kumimoji="0" lang="en-US" sz="3100" b="1" i="0" u="none" strike="noStrike" kern="1200" cap="none" spc="0" normalizeH="0" baseline="0" noProof="0" dirty="0">
              <a:ln>
                <a:noFill/>
              </a:ln>
              <a:solidFill>
                <a:prstClr val="black"/>
              </a:solidFill>
              <a:effectLst/>
              <a:highlight>
                <a:srgbClr val="FFFF00"/>
              </a:highlight>
              <a:uLnTx/>
              <a:uFillTx/>
              <a:latin typeface="Calibri Light" panose="020F0302020204030204"/>
              <a:ea typeface="+mj-ea"/>
              <a:cs typeface="+mj-cs"/>
            </a:endParaRPr>
          </a:p>
        </p:txBody>
      </p:sp>
    </p:spTree>
    <p:extLst>
      <p:ext uri="{BB962C8B-B14F-4D97-AF65-F5344CB8AC3E}">
        <p14:creationId xmlns:p14="http://schemas.microsoft.com/office/powerpoint/2010/main" val="3878129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Rectangle 25">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D5A5B68-ACA9-DC43-AEF1-72367E3EA9C8}"/>
              </a:ext>
            </a:extLst>
          </p:cNvPr>
          <p:cNvSpPr>
            <a:spLocks noGrp="1"/>
          </p:cNvSpPr>
          <p:nvPr>
            <p:ph type="title"/>
          </p:nvPr>
        </p:nvSpPr>
        <p:spPr>
          <a:xfrm>
            <a:off x="958506" y="800392"/>
            <a:ext cx="10264697" cy="1212102"/>
          </a:xfrm>
        </p:spPr>
        <p:txBody>
          <a:bodyPr>
            <a:normAutofit/>
          </a:bodyPr>
          <a:lstStyle/>
          <a:p>
            <a:r>
              <a:rPr lang="en-US" sz="4000" b="1" dirty="0">
                <a:solidFill>
                  <a:srgbClr val="FFFFFF"/>
                </a:solidFill>
              </a:rPr>
              <a:t>Key Questions (1 of 2)</a:t>
            </a:r>
          </a:p>
        </p:txBody>
      </p:sp>
      <p:sp>
        <p:nvSpPr>
          <p:cNvPr id="3" name="Content Placeholder 2">
            <a:extLst>
              <a:ext uri="{FF2B5EF4-FFF2-40B4-BE49-F238E27FC236}">
                <a16:creationId xmlns:a16="http://schemas.microsoft.com/office/drawing/2014/main" id="{05B3180A-4418-CD49-8E27-9096491689B2}"/>
              </a:ext>
            </a:extLst>
          </p:cNvPr>
          <p:cNvSpPr>
            <a:spLocks noGrp="1"/>
          </p:cNvSpPr>
          <p:nvPr>
            <p:ph idx="1"/>
          </p:nvPr>
        </p:nvSpPr>
        <p:spPr>
          <a:xfrm>
            <a:off x="1367624" y="2490436"/>
            <a:ext cx="9708995" cy="3567173"/>
          </a:xfrm>
        </p:spPr>
        <p:txBody>
          <a:bodyPr anchor="ctr">
            <a:normAutofit/>
          </a:bodyPr>
          <a:lstStyle/>
          <a:p>
            <a:pPr marL="0" lvl="0" indent="0">
              <a:buNone/>
            </a:pPr>
            <a:r>
              <a:rPr lang="en-US" sz="2200" b="1" dirty="0"/>
              <a:t>Objective and Metric(s) - setting questions</a:t>
            </a:r>
            <a:endParaRPr lang="en-US" sz="2200" dirty="0"/>
          </a:p>
          <a:p>
            <a:pPr marL="971550" lvl="1" indent="-514350">
              <a:buFont typeface="+mj-lt"/>
              <a:buAutoNum type="arabicPeriod"/>
            </a:pPr>
            <a:r>
              <a:rPr lang="en-US" sz="2200" dirty="0"/>
              <a:t>What are the specific Objectives for each segment?</a:t>
            </a:r>
          </a:p>
          <a:p>
            <a:pPr marL="971550" lvl="1" indent="-514350">
              <a:buFont typeface="+mj-lt"/>
              <a:buAutoNum type="arabicPeriod"/>
            </a:pPr>
            <a:r>
              <a:rPr lang="en-US" sz="2200" dirty="0"/>
              <a:t>What are the specific associated key Metric(s) for each Objective?</a:t>
            </a:r>
          </a:p>
          <a:p>
            <a:pPr marL="971550" lvl="1" indent="-514350">
              <a:buFont typeface="+mj-lt"/>
              <a:buAutoNum type="arabicPeriod"/>
            </a:pPr>
            <a:r>
              <a:rPr lang="en-US" sz="2200" dirty="0"/>
              <a:t>For each Objective and key Metric(s) describe whether it will be expressed quantitatively, qualitatively, or a mixture of both—and when each will be established and by whom. </a:t>
            </a:r>
          </a:p>
          <a:p>
            <a:pPr marL="971550" lvl="1" indent="-514350">
              <a:buFont typeface="+mj-lt"/>
              <a:buAutoNum type="arabicPeriod"/>
            </a:pPr>
            <a:r>
              <a:rPr lang="en-US" sz="2200" dirty="0"/>
              <a:t>For each Objective and associated key Metric(s) describe whether its primary application is to justify portfolio segmentation and program design; forecasting of benefits/values from the budgeted program; tracking and evaluation; or some combination?</a:t>
            </a:r>
          </a:p>
        </p:txBody>
      </p:sp>
      <p:sp>
        <p:nvSpPr>
          <p:cNvPr id="4" name="Slide Number Placeholder 3">
            <a:extLst>
              <a:ext uri="{FF2B5EF4-FFF2-40B4-BE49-F238E27FC236}">
                <a16:creationId xmlns:a16="http://schemas.microsoft.com/office/drawing/2014/main" id="{072C1BF9-F536-F647-95A8-38913BACAAC2}"/>
              </a:ext>
            </a:extLst>
          </p:cNvPr>
          <p:cNvSpPr>
            <a:spLocks noGrp="1"/>
          </p:cNvSpPr>
          <p:nvPr>
            <p:ph type="sldNum" sz="quarter" idx="12"/>
          </p:nvPr>
        </p:nvSpPr>
        <p:spPr>
          <a:xfrm>
            <a:off x="10707624" y="6382512"/>
            <a:ext cx="685800" cy="320040"/>
          </a:xfrm>
        </p:spPr>
        <p:txBody>
          <a:bodyPr>
            <a:normAutofit/>
          </a:bodyPr>
          <a:lstStyle/>
          <a:p>
            <a:pPr marL="0" marR="0" lvl="0" indent="0" defTabSz="914400" rtl="0" eaLnBrk="1" fontAlgn="auto" latinLnBrk="0" hangingPunct="1">
              <a:spcBef>
                <a:spcPts val="0"/>
              </a:spcBef>
              <a:spcAft>
                <a:spcPts val="600"/>
              </a:spcAft>
              <a:buClrTx/>
              <a:buSzTx/>
              <a:buFontTx/>
              <a:buNone/>
              <a:tabLst/>
              <a:defRPr/>
            </a:pPr>
            <a:fld id="{B52D1F0E-ADB9-054E-881E-D5691EC4F528}" type="slidenum">
              <a:rPr kumimoji="0" lang="en-US" sz="1000" b="0" i="0" u="none" strike="noStrike" kern="1200" cap="none" spc="0" normalizeH="0" baseline="0" noProof="0">
                <a:ln>
                  <a:noFill/>
                </a:ln>
                <a:effectLst/>
                <a:uLnTx/>
                <a:uFillTx/>
                <a:latin typeface="Calibri" panose="020F0502020204030204"/>
                <a:ea typeface="+mn-ea"/>
                <a:cs typeface="+mn-cs"/>
              </a:rPr>
              <a:pPr marL="0" marR="0" lvl="0" indent="0" defTabSz="914400" rtl="0" eaLnBrk="1" fontAlgn="auto" latinLnBrk="0" hangingPunct="1">
                <a:spcBef>
                  <a:spcPts val="0"/>
                </a:spcBef>
                <a:spcAft>
                  <a:spcPts val="600"/>
                </a:spcAft>
                <a:buClrTx/>
                <a:buSzTx/>
                <a:buFontTx/>
                <a:buNone/>
                <a:tabLst/>
                <a:defRPr/>
              </a:pPr>
              <a:t>13</a:t>
            </a:fld>
            <a:endParaRPr kumimoji="0" lang="en-US" sz="1000" b="0" i="0" u="none" strike="noStrike" kern="1200" cap="none" spc="0" normalizeH="0" baseline="0" noProof="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2055196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Rectangle 25">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D5A5B68-ACA9-DC43-AEF1-72367E3EA9C8}"/>
              </a:ext>
            </a:extLst>
          </p:cNvPr>
          <p:cNvSpPr>
            <a:spLocks noGrp="1"/>
          </p:cNvSpPr>
          <p:nvPr>
            <p:ph type="title"/>
          </p:nvPr>
        </p:nvSpPr>
        <p:spPr>
          <a:xfrm>
            <a:off x="958506" y="800392"/>
            <a:ext cx="10264697" cy="1212102"/>
          </a:xfrm>
        </p:spPr>
        <p:txBody>
          <a:bodyPr>
            <a:normAutofit/>
          </a:bodyPr>
          <a:lstStyle/>
          <a:p>
            <a:r>
              <a:rPr lang="en-US" sz="4000" b="1" dirty="0">
                <a:solidFill>
                  <a:srgbClr val="FFFFFF"/>
                </a:solidFill>
              </a:rPr>
              <a:t>Key Questions (2 of 2)</a:t>
            </a:r>
            <a:endParaRPr lang="en-US" sz="4000" b="1" dirty="0">
              <a:solidFill>
                <a:srgbClr val="FF0000"/>
              </a:solidFill>
              <a:highlight>
                <a:srgbClr val="FFFF00"/>
              </a:highlight>
            </a:endParaRPr>
          </a:p>
        </p:txBody>
      </p:sp>
      <p:sp>
        <p:nvSpPr>
          <p:cNvPr id="3" name="Content Placeholder 2">
            <a:extLst>
              <a:ext uri="{FF2B5EF4-FFF2-40B4-BE49-F238E27FC236}">
                <a16:creationId xmlns:a16="http://schemas.microsoft.com/office/drawing/2014/main" id="{05B3180A-4418-CD49-8E27-9096491689B2}"/>
              </a:ext>
            </a:extLst>
          </p:cNvPr>
          <p:cNvSpPr>
            <a:spLocks noGrp="1"/>
          </p:cNvSpPr>
          <p:nvPr>
            <p:ph idx="1"/>
          </p:nvPr>
        </p:nvSpPr>
        <p:spPr>
          <a:xfrm>
            <a:off x="1367624" y="2490436"/>
            <a:ext cx="9708995" cy="3567173"/>
          </a:xfrm>
        </p:spPr>
        <p:txBody>
          <a:bodyPr anchor="ctr">
            <a:normAutofit/>
          </a:bodyPr>
          <a:lstStyle/>
          <a:p>
            <a:pPr marL="0" lvl="0" indent="0">
              <a:buNone/>
            </a:pPr>
            <a:r>
              <a:rPr lang="en-US" sz="2000" b="1" dirty="0"/>
              <a:t>Objective and Metric(s) - setting questions (cont.)</a:t>
            </a:r>
            <a:endParaRPr lang="en-US" sz="2000" dirty="0"/>
          </a:p>
          <a:p>
            <a:pPr marL="971550" lvl="1" indent="-514350">
              <a:buFont typeface="+mj-lt"/>
              <a:buAutoNum type="arabicPeriod"/>
            </a:pPr>
            <a:r>
              <a:rPr lang="en-US" sz="2000" dirty="0"/>
              <a:t>What must all PAs include in their filings with respect to Objectives, associated key Metrics, and Targets for Metrics, and under what conditions can PAs propose additional Objectives, Metrics, and Targets?</a:t>
            </a:r>
          </a:p>
          <a:p>
            <a:pPr marL="971550" lvl="1" indent="-514350">
              <a:buFont typeface="+mj-lt"/>
              <a:buAutoNum type="arabicPeriod"/>
            </a:pPr>
            <a:r>
              <a:rPr lang="en-US" sz="2000" dirty="0"/>
              <a:t>What should be the basis (i.e., principles and guidance) for the PAs to set their own Targets for associated key Metric(s) in their filing?</a:t>
            </a:r>
          </a:p>
          <a:p>
            <a:pPr marL="0" lvl="0" indent="0">
              <a:buNone/>
            </a:pPr>
            <a:r>
              <a:rPr lang="en-US" sz="2000" b="1" dirty="0"/>
              <a:t>Procedural questions:</a:t>
            </a:r>
            <a:endParaRPr lang="en-US" sz="2000" dirty="0"/>
          </a:p>
          <a:p>
            <a:pPr marL="971550" lvl="1" indent="-514350">
              <a:buFont typeface="+mj-lt"/>
              <a:buAutoNum type="arabicPeriod"/>
            </a:pPr>
            <a:r>
              <a:rPr lang="en-US" sz="2000" dirty="0"/>
              <a:t>How will any non-consensus Objectives and/or associated key Metric(s) be addressed in the PA filings?</a:t>
            </a:r>
          </a:p>
        </p:txBody>
      </p:sp>
      <p:sp>
        <p:nvSpPr>
          <p:cNvPr id="4" name="Slide Number Placeholder 3">
            <a:extLst>
              <a:ext uri="{FF2B5EF4-FFF2-40B4-BE49-F238E27FC236}">
                <a16:creationId xmlns:a16="http://schemas.microsoft.com/office/drawing/2014/main" id="{072C1BF9-F536-F647-95A8-38913BACAAC2}"/>
              </a:ext>
            </a:extLst>
          </p:cNvPr>
          <p:cNvSpPr>
            <a:spLocks noGrp="1"/>
          </p:cNvSpPr>
          <p:nvPr>
            <p:ph type="sldNum" sz="quarter" idx="12"/>
          </p:nvPr>
        </p:nvSpPr>
        <p:spPr>
          <a:xfrm>
            <a:off x="10707624" y="6382512"/>
            <a:ext cx="685800" cy="320040"/>
          </a:xfrm>
        </p:spPr>
        <p:txBody>
          <a:bodyPr>
            <a:normAutofit/>
          </a:bodyPr>
          <a:lstStyle/>
          <a:p>
            <a:pPr marL="0" marR="0" lvl="0" indent="0" defTabSz="914400" rtl="0" eaLnBrk="1" fontAlgn="auto" latinLnBrk="0" hangingPunct="1">
              <a:spcBef>
                <a:spcPts val="0"/>
              </a:spcBef>
              <a:spcAft>
                <a:spcPts val="600"/>
              </a:spcAft>
              <a:buClrTx/>
              <a:buSzTx/>
              <a:buFontTx/>
              <a:buNone/>
              <a:tabLst/>
              <a:defRPr/>
            </a:pPr>
            <a:fld id="{B52D1F0E-ADB9-054E-881E-D5691EC4F528}" type="slidenum">
              <a:rPr kumimoji="0" lang="en-US" sz="1000" b="0" i="0" u="none" strike="noStrike" kern="1200" cap="none" spc="0" normalizeH="0" baseline="0" noProof="0">
                <a:ln>
                  <a:noFill/>
                </a:ln>
                <a:effectLst/>
                <a:uLnTx/>
                <a:uFillTx/>
                <a:latin typeface="Calibri" panose="020F0502020204030204"/>
                <a:ea typeface="+mn-ea"/>
                <a:cs typeface="+mn-cs"/>
              </a:rPr>
              <a:pPr marL="0" marR="0" lvl="0" indent="0" defTabSz="914400" rtl="0" eaLnBrk="1" fontAlgn="auto" latinLnBrk="0" hangingPunct="1">
                <a:spcBef>
                  <a:spcPts val="0"/>
                </a:spcBef>
                <a:spcAft>
                  <a:spcPts val="600"/>
                </a:spcAft>
                <a:buClrTx/>
                <a:buSzTx/>
                <a:buFontTx/>
                <a:buNone/>
                <a:tabLst/>
                <a:defRPr/>
              </a:pPr>
              <a:t>14</a:t>
            </a:fld>
            <a:endParaRPr kumimoji="0" lang="en-US" sz="1000" b="0" i="0" u="none" strike="noStrike" kern="1200" cap="none" spc="0" normalizeH="0" baseline="0" noProof="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838826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A162BFCC-CFD9-4991-A73E-531CAEF3C484}"/>
              </a:ext>
            </a:extLst>
          </p:cNvPr>
          <p:cNvPicPr>
            <a:picLocks noChangeAspect="1"/>
          </p:cNvPicPr>
          <p:nvPr/>
        </p:nvPicPr>
        <p:blipFill rotWithShape="1">
          <a:blip r:embed="rId3"/>
          <a:srcRect b="15730"/>
          <a:stretch/>
        </p:blipFill>
        <p:spPr>
          <a:xfrm>
            <a:off x="20" y="10"/>
            <a:ext cx="12191980" cy="6857990"/>
          </a:xfrm>
          <a:prstGeom prst="rect">
            <a:avLst/>
          </a:prstGeom>
        </p:spPr>
      </p:pic>
      <p:sp>
        <p:nvSpPr>
          <p:cNvPr id="27" name="Rectangle 26">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9916701-3764-4A49-952B-BEBBC35EFB36}"/>
              </a:ext>
            </a:extLst>
          </p:cNvPr>
          <p:cNvSpPr>
            <a:spLocks noGrp="1"/>
          </p:cNvSpPr>
          <p:nvPr>
            <p:ph type="title"/>
          </p:nvPr>
        </p:nvSpPr>
        <p:spPr>
          <a:xfrm>
            <a:off x="838200" y="365125"/>
            <a:ext cx="10515600" cy="1325563"/>
          </a:xfrm>
        </p:spPr>
        <p:txBody>
          <a:bodyPr>
            <a:normAutofit/>
          </a:bodyPr>
          <a:lstStyle/>
          <a:p>
            <a:r>
              <a:rPr lang="en-US" b="1" dirty="0"/>
              <a:t>Deliverables</a:t>
            </a:r>
          </a:p>
        </p:txBody>
      </p:sp>
      <p:sp>
        <p:nvSpPr>
          <p:cNvPr id="4" name="Slide Number Placeholder 3">
            <a:extLst>
              <a:ext uri="{FF2B5EF4-FFF2-40B4-BE49-F238E27FC236}">
                <a16:creationId xmlns:a16="http://schemas.microsoft.com/office/drawing/2014/main" id="{5678BA2C-30EF-3146-A02A-33073C41579A}"/>
              </a:ext>
            </a:extLst>
          </p:cNvPr>
          <p:cNvSpPr>
            <a:spLocks noGrp="1"/>
          </p:cNvSpPr>
          <p:nvPr>
            <p:ph type="sldNum" sz="quarter" idx="12"/>
          </p:nvPr>
        </p:nvSpPr>
        <p:spPr>
          <a:xfrm>
            <a:off x="8610600" y="6356350"/>
            <a:ext cx="274320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52D1F0E-ADB9-054E-881E-D5691EC4F528}"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15</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graphicFrame>
        <p:nvGraphicFramePr>
          <p:cNvPr id="13" name="Content Placeholder 2">
            <a:extLst>
              <a:ext uri="{FF2B5EF4-FFF2-40B4-BE49-F238E27FC236}">
                <a16:creationId xmlns:a16="http://schemas.microsoft.com/office/drawing/2014/main" id="{186601E2-871C-439F-A3E1-65E98E3BE59C}"/>
              </a:ext>
            </a:extLst>
          </p:cNvPr>
          <p:cNvGraphicFramePr>
            <a:graphicFrameLocks noGrp="1"/>
          </p:cNvGraphicFramePr>
          <p:nvPr>
            <p:ph idx="1"/>
            <p:extLst>
              <p:ext uri="{D42A27DB-BD31-4B8C-83A1-F6EECF244321}">
                <p14:modId xmlns:p14="http://schemas.microsoft.com/office/powerpoint/2010/main" val="366369617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19976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AFE8227-C443-417B-BA91-520EB1EF4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C6DBE6-96B9-264C-B245-271C5DDFE07C}"/>
              </a:ext>
            </a:extLst>
          </p:cNvPr>
          <p:cNvSpPr>
            <a:spLocks noGrp="1"/>
          </p:cNvSpPr>
          <p:nvPr>
            <p:ph type="title"/>
          </p:nvPr>
        </p:nvSpPr>
        <p:spPr>
          <a:xfrm>
            <a:off x="8643193" y="489507"/>
            <a:ext cx="3091607" cy="1655483"/>
          </a:xfrm>
        </p:spPr>
        <p:txBody>
          <a:bodyPr anchor="b">
            <a:normAutofit fontScale="90000"/>
          </a:bodyPr>
          <a:lstStyle/>
          <a:p>
            <a:r>
              <a:rPr lang="en-US" sz="4000"/>
              <a:t>Working Group Groundrules</a:t>
            </a:r>
            <a:endParaRPr lang="en-US" sz="4000" dirty="0"/>
          </a:p>
        </p:txBody>
      </p:sp>
      <p:pic>
        <p:nvPicPr>
          <p:cNvPr id="6" name="Picture 5" descr="White stones balanced in a stack">
            <a:extLst>
              <a:ext uri="{FF2B5EF4-FFF2-40B4-BE49-F238E27FC236}">
                <a16:creationId xmlns:a16="http://schemas.microsoft.com/office/drawing/2014/main" id="{43B8CDBC-4AE0-4058-9D95-C44E86A39165}"/>
              </a:ext>
            </a:extLst>
          </p:cNvPr>
          <p:cNvPicPr>
            <a:picLocks noChangeAspect="1"/>
          </p:cNvPicPr>
          <p:nvPr/>
        </p:nvPicPr>
        <p:blipFill rotWithShape="1">
          <a:blip r:embed="rId3"/>
          <a:srcRect l="15470" r="-1" b="-1"/>
          <a:stretch/>
        </p:blipFill>
        <p:spPr>
          <a:xfrm>
            <a:off x="20" y="431"/>
            <a:ext cx="8115280" cy="6408311"/>
          </a:xfrm>
          <a:prstGeom prst="rect">
            <a:avLst/>
          </a:prstGeom>
        </p:spPr>
      </p:pic>
      <p:sp>
        <p:nvSpPr>
          <p:cNvPr id="3" name="Content Placeholder 2">
            <a:extLst>
              <a:ext uri="{FF2B5EF4-FFF2-40B4-BE49-F238E27FC236}">
                <a16:creationId xmlns:a16="http://schemas.microsoft.com/office/drawing/2014/main" id="{3A0F02CA-8F9A-AF4E-B02F-AED402E2A4AD}"/>
              </a:ext>
            </a:extLst>
          </p:cNvPr>
          <p:cNvSpPr>
            <a:spLocks noGrp="1"/>
          </p:cNvSpPr>
          <p:nvPr>
            <p:ph idx="1"/>
          </p:nvPr>
        </p:nvSpPr>
        <p:spPr>
          <a:xfrm>
            <a:off x="8643193" y="2418408"/>
            <a:ext cx="2942813" cy="3540265"/>
          </a:xfrm>
        </p:spPr>
        <p:txBody>
          <a:bodyPr>
            <a:normAutofit/>
          </a:bodyPr>
          <a:lstStyle/>
          <a:p>
            <a:r>
              <a:rPr lang="en-US" sz="2000"/>
              <a:t>At meetings</a:t>
            </a:r>
          </a:p>
          <a:p>
            <a:r>
              <a:rPr lang="en-US" sz="2000"/>
              <a:t>Between meetings</a:t>
            </a:r>
          </a:p>
          <a:p>
            <a:r>
              <a:rPr lang="en-US" sz="2000"/>
              <a:t>Substantive issues</a:t>
            </a:r>
          </a:p>
          <a:p>
            <a:r>
              <a:rPr lang="en-US" sz="2000"/>
              <a:t>Process issues</a:t>
            </a:r>
          </a:p>
          <a:p>
            <a:r>
              <a:rPr lang="en-US" sz="2000"/>
              <a:t>Virtual etiquette</a:t>
            </a:r>
          </a:p>
          <a:p>
            <a:endParaRPr lang="en-US" sz="2000">
              <a:highlight>
                <a:srgbClr val="FFFF00"/>
              </a:highlight>
            </a:endParaRPr>
          </a:p>
        </p:txBody>
      </p:sp>
      <p:sp>
        <p:nvSpPr>
          <p:cNvPr id="12" name="Rectangle 11">
            <a:extLst>
              <a:ext uri="{FF2B5EF4-FFF2-40B4-BE49-F238E27FC236}">
                <a16:creationId xmlns:a16="http://schemas.microsoft.com/office/drawing/2014/main" id="{907741FC-B544-4A6E-B831-6789D04233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8741"/>
            <a:ext cx="12191998" cy="45720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F0BE7ED-7814-4273-B18A-F26CC0380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6408742"/>
            <a:ext cx="8115300" cy="449258"/>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60DE4A4F-67B2-354B-96BE-ACB1C2A37419}"/>
              </a:ext>
            </a:extLst>
          </p:cNvPr>
          <p:cNvSpPr>
            <a:spLocks noGrp="1"/>
          </p:cNvSpPr>
          <p:nvPr>
            <p:ph type="sldNum" sz="quarter" idx="12"/>
          </p:nvPr>
        </p:nvSpPr>
        <p:spPr>
          <a:xfrm>
            <a:off x="11704320" y="6459376"/>
            <a:ext cx="448056" cy="365125"/>
          </a:xfrm>
        </p:spPr>
        <p:txBody>
          <a:bodyPr>
            <a:normAutofit/>
          </a:bodyPr>
          <a:lstStyle/>
          <a:p>
            <a:pPr>
              <a:spcAft>
                <a:spcPts val="600"/>
              </a:spcAft>
            </a:pPr>
            <a:fld id="{B52D1F0E-ADB9-054E-881E-D5691EC4F528}" type="slidenum">
              <a:rPr lang="en-US" sz="1100" smtClean="0">
                <a:solidFill>
                  <a:srgbClr val="FFFFFF"/>
                </a:solidFill>
              </a:rPr>
              <a:pPr>
                <a:spcAft>
                  <a:spcPts val="600"/>
                </a:spcAft>
              </a:pPr>
              <a:t>16</a:t>
            </a:fld>
            <a:endParaRPr lang="en-US" sz="1100">
              <a:solidFill>
                <a:srgbClr val="FFFFFF"/>
              </a:solidFill>
            </a:endParaRPr>
          </a:p>
        </p:txBody>
      </p:sp>
    </p:spTree>
    <p:extLst>
      <p:ext uri="{BB962C8B-B14F-4D97-AF65-F5344CB8AC3E}">
        <p14:creationId xmlns:p14="http://schemas.microsoft.com/office/powerpoint/2010/main" val="3700543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D18ED-ACEB-C643-BD62-AD1DA66359DD}"/>
              </a:ext>
            </a:extLst>
          </p:cNvPr>
          <p:cNvSpPr>
            <a:spLocks noGrp="1"/>
          </p:cNvSpPr>
          <p:nvPr>
            <p:ph type="title"/>
          </p:nvPr>
        </p:nvSpPr>
        <p:spPr/>
        <p:txBody>
          <a:bodyPr>
            <a:normAutofit/>
          </a:bodyPr>
          <a:lstStyle/>
          <a:p>
            <a:pPr algn="ctr"/>
            <a:r>
              <a:rPr lang="en-US" sz="3600" b="1" dirty="0"/>
              <a:t>Nomenclature</a:t>
            </a:r>
            <a:r>
              <a:rPr lang="en-US" sz="3600" dirty="0"/>
              <a:t>: </a:t>
            </a:r>
            <a:r>
              <a:rPr lang="en-US" sz="3600" i="1" dirty="0"/>
              <a:t>Objectives, Metrics &amp; Targets</a:t>
            </a:r>
          </a:p>
        </p:txBody>
      </p:sp>
      <p:grpSp>
        <p:nvGrpSpPr>
          <p:cNvPr id="6" name="Group 5">
            <a:extLst>
              <a:ext uri="{FF2B5EF4-FFF2-40B4-BE49-F238E27FC236}">
                <a16:creationId xmlns:a16="http://schemas.microsoft.com/office/drawing/2014/main" id="{AF952D65-49C3-124D-8D3A-54DAAFD09E92}"/>
              </a:ext>
            </a:extLst>
          </p:cNvPr>
          <p:cNvGrpSpPr/>
          <p:nvPr/>
        </p:nvGrpSpPr>
        <p:grpSpPr>
          <a:xfrm>
            <a:off x="3056434" y="1046398"/>
            <a:ext cx="5775287" cy="5138163"/>
            <a:chOff x="3082628" y="582281"/>
            <a:chExt cx="5775287" cy="5138163"/>
          </a:xfrm>
          <a:solidFill>
            <a:schemeClr val="accent6"/>
          </a:solidFill>
        </p:grpSpPr>
        <p:sp>
          <p:nvSpPr>
            <p:cNvPr id="7" name="Freeform 6">
              <a:extLst>
                <a:ext uri="{FF2B5EF4-FFF2-40B4-BE49-F238E27FC236}">
                  <a16:creationId xmlns:a16="http://schemas.microsoft.com/office/drawing/2014/main" id="{252B6554-5E91-0C46-AAE3-D47B1D1E1D38}"/>
                </a:ext>
              </a:extLst>
            </p:cNvPr>
            <p:cNvSpPr/>
            <p:nvPr/>
          </p:nvSpPr>
          <p:spPr>
            <a:xfrm>
              <a:off x="5058031" y="582281"/>
              <a:ext cx="2033289" cy="1016644"/>
            </a:xfrm>
            <a:custGeom>
              <a:avLst/>
              <a:gdLst>
                <a:gd name="connsiteX0" fmla="*/ 0 w 2033289"/>
                <a:gd name="connsiteY0" fmla="*/ 101664 h 1016644"/>
                <a:gd name="connsiteX1" fmla="*/ 101664 w 2033289"/>
                <a:gd name="connsiteY1" fmla="*/ 0 h 1016644"/>
                <a:gd name="connsiteX2" fmla="*/ 1931625 w 2033289"/>
                <a:gd name="connsiteY2" fmla="*/ 0 h 1016644"/>
                <a:gd name="connsiteX3" fmla="*/ 2033289 w 2033289"/>
                <a:gd name="connsiteY3" fmla="*/ 101664 h 1016644"/>
                <a:gd name="connsiteX4" fmla="*/ 2033289 w 2033289"/>
                <a:gd name="connsiteY4" fmla="*/ 914980 h 1016644"/>
                <a:gd name="connsiteX5" fmla="*/ 1931625 w 2033289"/>
                <a:gd name="connsiteY5" fmla="*/ 1016644 h 1016644"/>
                <a:gd name="connsiteX6" fmla="*/ 101664 w 2033289"/>
                <a:gd name="connsiteY6" fmla="*/ 1016644 h 1016644"/>
                <a:gd name="connsiteX7" fmla="*/ 0 w 2033289"/>
                <a:gd name="connsiteY7" fmla="*/ 914980 h 1016644"/>
                <a:gd name="connsiteX8" fmla="*/ 0 w 2033289"/>
                <a:gd name="connsiteY8" fmla="*/ 101664 h 1016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33289" h="1016644">
                  <a:moveTo>
                    <a:pt x="0" y="101664"/>
                  </a:moveTo>
                  <a:cubicBezTo>
                    <a:pt x="0" y="45517"/>
                    <a:pt x="45517" y="0"/>
                    <a:pt x="101664" y="0"/>
                  </a:cubicBezTo>
                  <a:lnTo>
                    <a:pt x="1931625" y="0"/>
                  </a:lnTo>
                  <a:cubicBezTo>
                    <a:pt x="1987772" y="0"/>
                    <a:pt x="2033289" y="45517"/>
                    <a:pt x="2033289" y="101664"/>
                  </a:cubicBezTo>
                  <a:lnTo>
                    <a:pt x="2033289" y="914980"/>
                  </a:lnTo>
                  <a:cubicBezTo>
                    <a:pt x="2033289" y="971127"/>
                    <a:pt x="1987772" y="1016644"/>
                    <a:pt x="1931625" y="1016644"/>
                  </a:cubicBezTo>
                  <a:lnTo>
                    <a:pt x="101664" y="1016644"/>
                  </a:lnTo>
                  <a:cubicBezTo>
                    <a:pt x="45517" y="1016644"/>
                    <a:pt x="0" y="971127"/>
                    <a:pt x="0" y="914980"/>
                  </a:cubicBezTo>
                  <a:lnTo>
                    <a:pt x="0" y="101664"/>
                  </a:lnTo>
                  <a:close/>
                </a:path>
              </a:pathLst>
            </a:custGeom>
            <a:solidFill>
              <a:schemeClr val="accent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9306" tIns="79306" rIns="79306" bIns="79306" numCol="1" spcCol="1270" anchor="ctr" anchorCtr="0">
              <a:noAutofit/>
            </a:bodyPr>
            <a:lstStyle/>
            <a:p>
              <a:pPr marL="0" marR="0" lvl="0" indent="0" algn="ctr" defTabSz="577850" rtl="0" eaLnBrk="1" fontAlgn="auto" latinLnBrk="0" hangingPunct="1">
                <a:lnSpc>
                  <a:spcPct val="90000"/>
                </a:lnSpc>
                <a:spcBef>
                  <a:spcPct val="0"/>
                </a:spcBef>
                <a:spcAft>
                  <a:spcPct val="35000"/>
                </a:spcAft>
                <a:buClrTx/>
                <a:buSzTx/>
                <a:buFontTx/>
                <a:buNone/>
                <a:tabLst/>
                <a:defRPr/>
              </a:pPr>
              <a:r>
                <a:rPr kumimoji="0" lang="en-US" sz="1300" b="0" i="0" u="none" strike="noStrike" kern="1200" cap="none" spc="0" normalizeH="0" baseline="0" noProof="0" dirty="0">
                  <a:ln>
                    <a:noFill/>
                  </a:ln>
                  <a:solidFill>
                    <a:prstClr val="white"/>
                  </a:solidFill>
                  <a:effectLst/>
                  <a:uLnTx/>
                  <a:uFillTx/>
                  <a:latin typeface="Calibri" panose="020F0502020204030204"/>
                  <a:ea typeface="+mn-ea"/>
                  <a:cs typeface="+mn-cs"/>
                </a:rPr>
                <a:t>OBJECTIVE: The primary purpose(s) of a segment (and programs within the segment). </a:t>
              </a:r>
            </a:p>
          </p:txBody>
        </p:sp>
        <p:sp>
          <p:nvSpPr>
            <p:cNvPr id="9" name="Freeform 8">
              <a:extLst>
                <a:ext uri="{FF2B5EF4-FFF2-40B4-BE49-F238E27FC236}">
                  <a16:creationId xmlns:a16="http://schemas.microsoft.com/office/drawing/2014/main" id="{78CE8F82-2F47-F643-B133-47C2B0435730}"/>
                </a:ext>
              </a:extLst>
            </p:cNvPr>
            <p:cNvSpPr/>
            <p:nvPr/>
          </p:nvSpPr>
          <p:spPr>
            <a:xfrm>
              <a:off x="6824626" y="4703800"/>
              <a:ext cx="2033289" cy="1016644"/>
            </a:xfrm>
            <a:custGeom>
              <a:avLst/>
              <a:gdLst>
                <a:gd name="connsiteX0" fmla="*/ 0 w 2033289"/>
                <a:gd name="connsiteY0" fmla="*/ 101664 h 1016644"/>
                <a:gd name="connsiteX1" fmla="*/ 101664 w 2033289"/>
                <a:gd name="connsiteY1" fmla="*/ 0 h 1016644"/>
                <a:gd name="connsiteX2" fmla="*/ 1931625 w 2033289"/>
                <a:gd name="connsiteY2" fmla="*/ 0 h 1016644"/>
                <a:gd name="connsiteX3" fmla="*/ 2033289 w 2033289"/>
                <a:gd name="connsiteY3" fmla="*/ 101664 h 1016644"/>
                <a:gd name="connsiteX4" fmla="*/ 2033289 w 2033289"/>
                <a:gd name="connsiteY4" fmla="*/ 914980 h 1016644"/>
                <a:gd name="connsiteX5" fmla="*/ 1931625 w 2033289"/>
                <a:gd name="connsiteY5" fmla="*/ 1016644 h 1016644"/>
                <a:gd name="connsiteX6" fmla="*/ 101664 w 2033289"/>
                <a:gd name="connsiteY6" fmla="*/ 1016644 h 1016644"/>
                <a:gd name="connsiteX7" fmla="*/ 0 w 2033289"/>
                <a:gd name="connsiteY7" fmla="*/ 914980 h 1016644"/>
                <a:gd name="connsiteX8" fmla="*/ 0 w 2033289"/>
                <a:gd name="connsiteY8" fmla="*/ 101664 h 1016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33289" h="1016644">
                  <a:moveTo>
                    <a:pt x="0" y="101664"/>
                  </a:moveTo>
                  <a:cubicBezTo>
                    <a:pt x="0" y="45517"/>
                    <a:pt x="45517" y="0"/>
                    <a:pt x="101664" y="0"/>
                  </a:cubicBezTo>
                  <a:lnTo>
                    <a:pt x="1931625" y="0"/>
                  </a:lnTo>
                  <a:cubicBezTo>
                    <a:pt x="1987772" y="0"/>
                    <a:pt x="2033289" y="45517"/>
                    <a:pt x="2033289" y="101664"/>
                  </a:cubicBezTo>
                  <a:lnTo>
                    <a:pt x="2033289" y="914980"/>
                  </a:lnTo>
                  <a:cubicBezTo>
                    <a:pt x="2033289" y="971127"/>
                    <a:pt x="1987772" y="1016644"/>
                    <a:pt x="1931625" y="1016644"/>
                  </a:cubicBezTo>
                  <a:lnTo>
                    <a:pt x="101664" y="1016644"/>
                  </a:lnTo>
                  <a:cubicBezTo>
                    <a:pt x="45517" y="1016644"/>
                    <a:pt x="0" y="971127"/>
                    <a:pt x="0" y="914980"/>
                  </a:cubicBezTo>
                  <a:lnTo>
                    <a:pt x="0" y="101664"/>
                  </a:lnTo>
                  <a:close/>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9306" tIns="79306" rIns="79306" bIns="79306" numCol="1" spcCol="1270" anchor="ctr" anchorCtr="0">
              <a:noAutofit/>
            </a:bodyPr>
            <a:lstStyle/>
            <a:p>
              <a:pPr marL="0" marR="0" lvl="0" indent="0" algn="ctr" defTabSz="577850" rtl="0" eaLnBrk="1" fontAlgn="auto" latinLnBrk="0" hangingPunct="1">
                <a:lnSpc>
                  <a:spcPct val="90000"/>
                </a:lnSpc>
                <a:spcBef>
                  <a:spcPct val="0"/>
                </a:spcBef>
                <a:spcAft>
                  <a:spcPct val="35000"/>
                </a:spcAft>
                <a:buClrTx/>
                <a:buSzTx/>
                <a:buFontTx/>
                <a:buNone/>
                <a:tabLst/>
                <a:defRPr/>
              </a:pPr>
              <a:r>
                <a:rPr kumimoji="0" lang="en-US" sz="1300" b="0" i="0" u="none" strike="noStrike" kern="1200" cap="none" spc="0" normalizeH="0" baseline="0" noProof="0" dirty="0">
                  <a:ln>
                    <a:noFill/>
                  </a:ln>
                  <a:solidFill>
                    <a:prstClr val="white"/>
                  </a:solidFill>
                  <a:effectLst/>
                  <a:uLnTx/>
                  <a:uFillTx/>
                  <a:latin typeface="Calibri" panose="020F0502020204030204"/>
                  <a:ea typeface="+mn-ea"/>
                  <a:cs typeface="+mn-cs"/>
                </a:rPr>
                <a:t>TARGET: A quantitative and/or qualitative goal for each Metric</a:t>
              </a:r>
            </a:p>
          </p:txBody>
        </p:sp>
        <p:sp>
          <p:nvSpPr>
            <p:cNvPr id="13" name="Freeform 12">
              <a:extLst>
                <a:ext uri="{FF2B5EF4-FFF2-40B4-BE49-F238E27FC236}">
                  <a16:creationId xmlns:a16="http://schemas.microsoft.com/office/drawing/2014/main" id="{49E8760C-D145-CC4D-8032-777953910043}"/>
                </a:ext>
              </a:extLst>
            </p:cNvPr>
            <p:cNvSpPr/>
            <p:nvPr/>
          </p:nvSpPr>
          <p:spPr>
            <a:xfrm>
              <a:off x="3082628" y="4689286"/>
              <a:ext cx="2033289" cy="1016644"/>
            </a:xfrm>
            <a:custGeom>
              <a:avLst/>
              <a:gdLst>
                <a:gd name="connsiteX0" fmla="*/ 0 w 2033289"/>
                <a:gd name="connsiteY0" fmla="*/ 101664 h 1016644"/>
                <a:gd name="connsiteX1" fmla="*/ 101664 w 2033289"/>
                <a:gd name="connsiteY1" fmla="*/ 0 h 1016644"/>
                <a:gd name="connsiteX2" fmla="*/ 1931625 w 2033289"/>
                <a:gd name="connsiteY2" fmla="*/ 0 h 1016644"/>
                <a:gd name="connsiteX3" fmla="*/ 2033289 w 2033289"/>
                <a:gd name="connsiteY3" fmla="*/ 101664 h 1016644"/>
                <a:gd name="connsiteX4" fmla="*/ 2033289 w 2033289"/>
                <a:gd name="connsiteY4" fmla="*/ 914980 h 1016644"/>
                <a:gd name="connsiteX5" fmla="*/ 1931625 w 2033289"/>
                <a:gd name="connsiteY5" fmla="*/ 1016644 h 1016644"/>
                <a:gd name="connsiteX6" fmla="*/ 101664 w 2033289"/>
                <a:gd name="connsiteY6" fmla="*/ 1016644 h 1016644"/>
                <a:gd name="connsiteX7" fmla="*/ 0 w 2033289"/>
                <a:gd name="connsiteY7" fmla="*/ 914980 h 1016644"/>
                <a:gd name="connsiteX8" fmla="*/ 0 w 2033289"/>
                <a:gd name="connsiteY8" fmla="*/ 101664 h 1016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33289" h="1016644">
                  <a:moveTo>
                    <a:pt x="0" y="101664"/>
                  </a:moveTo>
                  <a:cubicBezTo>
                    <a:pt x="0" y="45517"/>
                    <a:pt x="45517" y="0"/>
                    <a:pt x="101664" y="0"/>
                  </a:cubicBezTo>
                  <a:lnTo>
                    <a:pt x="1931625" y="0"/>
                  </a:lnTo>
                  <a:cubicBezTo>
                    <a:pt x="1987772" y="0"/>
                    <a:pt x="2033289" y="45517"/>
                    <a:pt x="2033289" y="101664"/>
                  </a:cubicBezTo>
                  <a:lnTo>
                    <a:pt x="2033289" y="914980"/>
                  </a:lnTo>
                  <a:cubicBezTo>
                    <a:pt x="2033289" y="971127"/>
                    <a:pt x="1987772" y="1016644"/>
                    <a:pt x="1931625" y="1016644"/>
                  </a:cubicBezTo>
                  <a:lnTo>
                    <a:pt x="101664" y="1016644"/>
                  </a:lnTo>
                  <a:cubicBezTo>
                    <a:pt x="45517" y="1016644"/>
                    <a:pt x="0" y="971127"/>
                    <a:pt x="0" y="914980"/>
                  </a:cubicBezTo>
                  <a:lnTo>
                    <a:pt x="0" y="101664"/>
                  </a:lnTo>
                  <a:close/>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9306" tIns="79306" rIns="79306" bIns="79306" numCol="1" spcCol="1270" anchor="ctr" anchorCtr="0">
              <a:noAutofit/>
            </a:bodyPr>
            <a:lstStyle/>
            <a:p>
              <a:pPr marL="0" marR="0" lvl="0" indent="0" algn="ctr" defTabSz="577850" rtl="0" eaLnBrk="1" fontAlgn="auto" latinLnBrk="0" hangingPunct="1">
                <a:lnSpc>
                  <a:spcPct val="90000"/>
                </a:lnSpc>
                <a:spcBef>
                  <a:spcPct val="0"/>
                </a:spcBef>
                <a:spcAft>
                  <a:spcPct val="35000"/>
                </a:spcAft>
                <a:buClrTx/>
                <a:buSzTx/>
                <a:buFontTx/>
                <a:buNone/>
                <a:tabLst/>
                <a:defRPr/>
              </a:pPr>
              <a:r>
                <a:rPr kumimoji="0" lang="en-US" sz="1300" b="0" i="0" u="none" strike="noStrike" kern="1200" cap="none" spc="0" normalizeH="0" baseline="0" noProof="0" dirty="0">
                  <a:ln>
                    <a:noFill/>
                  </a:ln>
                  <a:solidFill>
                    <a:prstClr val="white"/>
                  </a:solidFill>
                  <a:effectLst/>
                  <a:uLnTx/>
                  <a:uFillTx/>
                  <a:latin typeface="Calibri" panose="020F0502020204030204"/>
                  <a:ea typeface="+mn-ea"/>
                  <a:cs typeface="+mn-cs"/>
                </a:rPr>
                <a:t>TARGET: A quantitative and/or qualitative goal for each Metric</a:t>
              </a:r>
            </a:p>
          </p:txBody>
        </p:sp>
      </p:grpSp>
      <p:sp>
        <p:nvSpPr>
          <p:cNvPr id="4" name="Slide Number Placeholder 3">
            <a:extLst>
              <a:ext uri="{FF2B5EF4-FFF2-40B4-BE49-F238E27FC236}">
                <a16:creationId xmlns:a16="http://schemas.microsoft.com/office/drawing/2014/main" id="{060C74F9-FA1E-BF49-9280-5E9B299346B6}"/>
              </a:ext>
            </a:extLst>
          </p:cNvPr>
          <p:cNvSpPr>
            <a:spLocks noGrp="1"/>
          </p:cNvSpPr>
          <p:nvPr>
            <p:ph type="sldNum" sz="quarter" idx="12"/>
          </p:nvPr>
        </p:nvSpPr>
        <p:spPr>
          <a:xfrm>
            <a:off x="9225229" y="631031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2D1F0E-ADB9-054E-881E-D5691EC4F52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7A1770BF-12CC-9E46-8891-D8C3366F83D9}"/>
              </a:ext>
            </a:extLst>
          </p:cNvPr>
          <p:cNvSpPr/>
          <p:nvPr/>
        </p:nvSpPr>
        <p:spPr>
          <a:xfrm>
            <a:off x="3070951" y="3032271"/>
            <a:ext cx="2033289" cy="1016644"/>
          </a:xfrm>
          <a:custGeom>
            <a:avLst/>
            <a:gdLst>
              <a:gd name="connsiteX0" fmla="*/ 0 w 2033289"/>
              <a:gd name="connsiteY0" fmla="*/ 101664 h 1016644"/>
              <a:gd name="connsiteX1" fmla="*/ 101664 w 2033289"/>
              <a:gd name="connsiteY1" fmla="*/ 0 h 1016644"/>
              <a:gd name="connsiteX2" fmla="*/ 1931625 w 2033289"/>
              <a:gd name="connsiteY2" fmla="*/ 0 h 1016644"/>
              <a:gd name="connsiteX3" fmla="*/ 2033289 w 2033289"/>
              <a:gd name="connsiteY3" fmla="*/ 101664 h 1016644"/>
              <a:gd name="connsiteX4" fmla="*/ 2033289 w 2033289"/>
              <a:gd name="connsiteY4" fmla="*/ 914980 h 1016644"/>
              <a:gd name="connsiteX5" fmla="*/ 1931625 w 2033289"/>
              <a:gd name="connsiteY5" fmla="*/ 1016644 h 1016644"/>
              <a:gd name="connsiteX6" fmla="*/ 101664 w 2033289"/>
              <a:gd name="connsiteY6" fmla="*/ 1016644 h 1016644"/>
              <a:gd name="connsiteX7" fmla="*/ 0 w 2033289"/>
              <a:gd name="connsiteY7" fmla="*/ 914980 h 1016644"/>
              <a:gd name="connsiteX8" fmla="*/ 0 w 2033289"/>
              <a:gd name="connsiteY8" fmla="*/ 101664 h 1016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33289" h="1016644">
                <a:moveTo>
                  <a:pt x="0" y="101664"/>
                </a:moveTo>
                <a:cubicBezTo>
                  <a:pt x="0" y="45517"/>
                  <a:pt x="45517" y="0"/>
                  <a:pt x="101664" y="0"/>
                </a:cubicBezTo>
                <a:lnTo>
                  <a:pt x="1931625" y="0"/>
                </a:lnTo>
                <a:cubicBezTo>
                  <a:pt x="1987772" y="0"/>
                  <a:pt x="2033289" y="45517"/>
                  <a:pt x="2033289" y="101664"/>
                </a:cubicBezTo>
                <a:lnTo>
                  <a:pt x="2033289" y="914980"/>
                </a:lnTo>
                <a:cubicBezTo>
                  <a:pt x="2033289" y="971127"/>
                  <a:pt x="1987772" y="1016644"/>
                  <a:pt x="1931625" y="1016644"/>
                </a:cubicBezTo>
                <a:lnTo>
                  <a:pt x="101664" y="1016644"/>
                </a:lnTo>
                <a:cubicBezTo>
                  <a:pt x="45517" y="1016644"/>
                  <a:pt x="0" y="971127"/>
                  <a:pt x="0" y="914980"/>
                </a:cubicBezTo>
                <a:lnTo>
                  <a:pt x="0" y="101664"/>
                </a:ln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9306" tIns="79306" rIns="79306" bIns="79306" numCol="1" spcCol="1270" anchor="ctr" anchorCtr="0">
            <a:noAutofit/>
          </a:bodyPr>
          <a:lstStyle/>
          <a:p>
            <a:pPr marL="0" marR="0" lvl="0" indent="0" algn="ctr" defTabSz="577850" rtl="0" eaLnBrk="1" fontAlgn="auto" latinLnBrk="0" hangingPunct="1">
              <a:lnSpc>
                <a:spcPct val="90000"/>
              </a:lnSpc>
              <a:spcBef>
                <a:spcPct val="0"/>
              </a:spcBef>
              <a:spcAft>
                <a:spcPct val="35000"/>
              </a:spcAft>
              <a:buClrTx/>
              <a:buSzTx/>
              <a:buFontTx/>
              <a:buNone/>
              <a:tabLst/>
              <a:defRPr/>
            </a:pPr>
            <a:r>
              <a:rPr kumimoji="0" lang="en-US" sz="1300" b="0" i="0" u="none" strike="noStrike" kern="1200" cap="none" spc="0" normalizeH="0" baseline="0" noProof="0" dirty="0">
                <a:ln>
                  <a:noFill/>
                </a:ln>
                <a:solidFill>
                  <a:prstClr val="white"/>
                </a:solidFill>
                <a:effectLst/>
                <a:uLnTx/>
                <a:uFillTx/>
                <a:latin typeface="Calibri" panose="020F0502020204030204"/>
                <a:ea typeface="+mn-ea"/>
                <a:cs typeface="+mn-cs"/>
              </a:rPr>
              <a:t>METRIC(S): The most important yardstick(s) by which an Objective can be tracked and measured. </a:t>
            </a:r>
          </a:p>
        </p:txBody>
      </p:sp>
      <p:sp>
        <p:nvSpPr>
          <p:cNvPr id="17" name="Freeform 16">
            <a:extLst>
              <a:ext uri="{FF2B5EF4-FFF2-40B4-BE49-F238E27FC236}">
                <a16:creationId xmlns:a16="http://schemas.microsoft.com/office/drawing/2014/main" id="{848CEAD2-1312-3A4C-9435-57E4881A6C13}"/>
              </a:ext>
            </a:extLst>
          </p:cNvPr>
          <p:cNvSpPr/>
          <p:nvPr/>
        </p:nvSpPr>
        <p:spPr>
          <a:xfrm>
            <a:off x="6810206" y="3029486"/>
            <a:ext cx="2033289" cy="1050715"/>
          </a:xfrm>
          <a:custGeom>
            <a:avLst/>
            <a:gdLst>
              <a:gd name="connsiteX0" fmla="*/ 0 w 2033289"/>
              <a:gd name="connsiteY0" fmla="*/ 101664 h 1016644"/>
              <a:gd name="connsiteX1" fmla="*/ 101664 w 2033289"/>
              <a:gd name="connsiteY1" fmla="*/ 0 h 1016644"/>
              <a:gd name="connsiteX2" fmla="*/ 1931625 w 2033289"/>
              <a:gd name="connsiteY2" fmla="*/ 0 h 1016644"/>
              <a:gd name="connsiteX3" fmla="*/ 2033289 w 2033289"/>
              <a:gd name="connsiteY3" fmla="*/ 101664 h 1016644"/>
              <a:gd name="connsiteX4" fmla="*/ 2033289 w 2033289"/>
              <a:gd name="connsiteY4" fmla="*/ 914980 h 1016644"/>
              <a:gd name="connsiteX5" fmla="*/ 1931625 w 2033289"/>
              <a:gd name="connsiteY5" fmla="*/ 1016644 h 1016644"/>
              <a:gd name="connsiteX6" fmla="*/ 101664 w 2033289"/>
              <a:gd name="connsiteY6" fmla="*/ 1016644 h 1016644"/>
              <a:gd name="connsiteX7" fmla="*/ 0 w 2033289"/>
              <a:gd name="connsiteY7" fmla="*/ 914980 h 1016644"/>
              <a:gd name="connsiteX8" fmla="*/ 0 w 2033289"/>
              <a:gd name="connsiteY8" fmla="*/ 101664 h 1016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33289" h="1016644">
                <a:moveTo>
                  <a:pt x="0" y="101664"/>
                </a:moveTo>
                <a:cubicBezTo>
                  <a:pt x="0" y="45517"/>
                  <a:pt x="45517" y="0"/>
                  <a:pt x="101664" y="0"/>
                </a:cubicBezTo>
                <a:lnTo>
                  <a:pt x="1931625" y="0"/>
                </a:lnTo>
                <a:cubicBezTo>
                  <a:pt x="1987772" y="0"/>
                  <a:pt x="2033289" y="45517"/>
                  <a:pt x="2033289" y="101664"/>
                </a:cubicBezTo>
                <a:lnTo>
                  <a:pt x="2033289" y="914980"/>
                </a:lnTo>
                <a:cubicBezTo>
                  <a:pt x="2033289" y="971127"/>
                  <a:pt x="1987772" y="1016644"/>
                  <a:pt x="1931625" y="1016644"/>
                </a:cubicBezTo>
                <a:lnTo>
                  <a:pt x="101664" y="1016644"/>
                </a:lnTo>
                <a:cubicBezTo>
                  <a:pt x="45517" y="1016644"/>
                  <a:pt x="0" y="971127"/>
                  <a:pt x="0" y="914980"/>
                </a:cubicBezTo>
                <a:lnTo>
                  <a:pt x="0" y="101664"/>
                </a:ln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9306" tIns="79306" rIns="79306" bIns="79306" numCol="1" spcCol="1270" anchor="ctr" anchorCtr="0">
            <a:noAutofit/>
          </a:bodyPr>
          <a:lstStyle/>
          <a:p>
            <a:pPr marL="0" marR="0" lvl="0" indent="0" algn="ctr" defTabSz="577850" rtl="0" eaLnBrk="1" fontAlgn="auto" latinLnBrk="0" hangingPunct="1">
              <a:lnSpc>
                <a:spcPct val="90000"/>
              </a:lnSpc>
              <a:spcBef>
                <a:spcPct val="0"/>
              </a:spcBef>
              <a:spcAft>
                <a:spcPct val="35000"/>
              </a:spcAft>
              <a:buClrTx/>
              <a:buSzTx/>
              <a:buFontTx/>
              <a:buNone/>
              <a:tabLst/>
              <a:defRPr/>
            </a:pPr>
            <a:r>
              <a:rPr kumimoji="0" lang="en-US" sz="1300" b="0" i="0" u="none" strike="noStrike" kern="1200" cap="none" spc="0" normalizeH="0" baseline="0" noProof="0" dirty="0">
                <a:ln>
                  <a:noFill/>
                </a:ln>
                <a:solidFill>
                  <a:prstClr val="white"/>
                </a:solidFill>
                <a:effectLst/>
                <a:uLnTx/>
                <a:uFillTx/>
                <a:latin typeface="Calibri" panose="020F0502020204030204"/>
                <a:ea typeface="+mn-ea"/>
                <a:cs typeface="+mn-cs"/>
              </a:rPr>
              <a:t>METRIC(S): The most important yardstick(s) by which an Objective can be tracked and measured. </a:t>
            </a:r>
          </a:p>
        </p:txBody>
      </p:sp>
      <p:sp>
        <p:nvSpPr>
          <p:cNvPr id="21" name="Down Arrow 20">
            <a:extLst>
              <a:ext uri="{FF2B5EF4-FFF2-40B4-BE49-F238E27FC236}">
                <a16:creationId xmlns:a16="http://schemas.microsoft.com/office/drawing/2014/main" id="{DC6DB04C-7D66-524E-ABAA-80E4F67FB2C8}"/>
              </a:ext>
            </a:extLst>
          </p:cNvPr>
          <p:cNvSpPr/>
          <p:nvPr/>
        </p:nvSpPr>
        <p:spPr>
          <a:xfrm rot="19000200" flipH="1">
            <a:off x="7412399" y="1794333"/>
            <a:ext cx="230262" cy="1415611"/>
          </a:xfrm>
          <a:prstGeom prst="downArrow">
            <a:avLst>
              <a:gd name="adj1" fmla="val 50000"/>
              <a:gd name="adj2" fmla="val 46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Down Arrow 21">
            <a:extLst>
              <a:ext uri="{FF2B5EF4-FFF2-40B4-BE49-F238E27FC236}">
                <a16:creationId xmlns:a16="http://schemas.microsoft.com/office/drawing/2014/main" id="{26A41ACC-4267-AA4D-98F7-B6D2C418E23F}"/>
              </a:ext>
            </a:extLst>
          </p:cNvPr>
          <p:cNvSpPr/>
          <p:nvPr/>
        </p:nvSpPr>
        <p:spPr>
          <a:xfrm rot="10800000">
            <a:off x="3986638" y="4098618"/>
            <a:ext cx="270124" cy="1059737"/>
          </a:xfrm>
          <a:prstGeom prst="downArrow">
            <a:avLst>
              <a:gd name="adj1" fmla="val 50000"/>
              <a:gd name="adj2" fmla="val 46149"/>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Down Arrow 24">
            <a:extLst>
              <a:ext uri="{FF2B5EF4-FFF2-40B4-BE49-F238E27FC236}">
                <a16:creationId xmlns:a16="http://schemas.microsoft.com/office/drawing/2014/main" id="{77D41236-5122-5B46-A114-0D2C73A3528E}"/>
              </a:ext>
            </a:extLst>
          </p:cNvPr>
          <p:cNvSpPr/>
          <p:nvPr/>
        </p:nvSpPr>
        <p:spPr>
          <a:xfrm rot="10800000">
            <a:off x="7826850" y="4098617"/>
            <a:ext cx="270124" cy="1059737"/>
          </a:xfrm>
          <a:prstGeom prst="downArrow">
            <a:avLst>
              <a:gd name="adj1" fmla="val 50000"/>
              <a:gd name="adj2" fmla="val 46149"/>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Down Arrow 23">
            <a:extLst>
              <a:ext uri="{FF2B5EF4-FFF2-40B4-BE49-F238E27FC236}">
                <a16:creationId xmlns:a16="http://schemas.microsoft.com/office/drawing/2014/main" id="{C5AF29C7-8E40-3C44-A882-D6D3947206B9}"/>
              </a:ext>
            </a:extLst>
          </p:cNvPr>
          <p:cNvSpPr/>
          <p:nvPr/>
        </p:nvSpPr>
        <p:spPr>
          <a:xfrm rot="2760938" flipH="1">
            <a:off x="4486970" y="1844129"/>
            <a:ext cx="213852" cy="1386805"/>
          </a:xfrm>
          <a:prstGeom prst="downArrow">
            <a:avLst>
              <a:gd name="adj1" fmla="val 50000"/>
              <a:gd name="adj2" fmla="val 46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8911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AFE8227-C443-417B-BA91-520EB1EF4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0722E4-1133-144C-AEEF-2FC569F1352C}"/>
              </a:ext>
            </a:extLst>
          </p:cNvPr>
          <p:cNvSpPr>
            <a:spLocks noGrp="1"/>
          </p:cNvSpPr>
          <p:nvPr>
            <p:ph type="title"/>
          </p:nvPr>
        </p:nvSpPr>
        <p:spPr>
          <a:xfrm>
            <a:off x="8643193" y="489507"/>
            <a:ext cx="3091607" cy="1655483"/>
          </a:xfrm>
        </p:spPr>
        <p:txBody>
          <a:bodyPr anchor="b">
            <a:normAutofit/>
          </a:bodyPr>
          <a:lstStyle/>
          <a:p>
            <a:r>
              <a:rPr lang="en-US" sz="3700"/>
              <a:t>Working Group Level-Setting Discussion</a:t>
            </a:r>
            <a:endParaRPr lang="en-US" sz="3700">
              <a:highlight>
                <a:srgbClr val="FFFF00"/>
              </a:highlight>
            </a:endParaRPr>
          </a:p>
        </p:txBody>
      </p:sp>
      <p:pic>
        <p:nvPicPr>
          <p:cNvPr id="6" name="Picture 5" descr="Large skydiving group mid-air">
            <a:extLst>
              <a:ext uri="{FF2B5EF4-FFF2-40B4-BE49-F238E27FC236}">
                <a16:creationId xmlns:a16="http://schemas.microsoft.com/office/drawing/2014/main" id="{16A51F68-CAB3-4540-BB71-82FB65291050}"/>
              </a:ext>
            </a:extLst>
          </p:cNvPr>
          <p:cNvPicPr>
            <a:picLocks noChangeAspect="1"/>
          </p:cNvPicPr>
          <p:nvPr/>
        </p:nvPicPr>
        <p:blipFill rotWithShape="1">
          <a:blip r:embed="rId2"/>
          <a:srcRect l="8477" r="7308" b="-2"/>
          <a:stretch/>
        </p:blipFill>
        <p:spPr>
          <a:xfrm>
            <a:off x="20" y="431"/>
            <a:ext cx="8115280" cy="6408311"/>
          </a:xfrm>
          <a:prstGeom prst="rect">
            <a:avLst/>
          </a:prstGeom>
        </p:spPr>
      </p:pic>
      <p:sp>
        <p:nvSpPr>
          <p:cNvPr id="3" name="Content Placeholder 2">
            <a:extLst>
              <a:ext uri="{FF2B5EF4-FFF2-40B4-BE49-F238E27FC236}">
                <a16:creationId xmlns:a16="http://schemas.microsoft.com/office/drawing/2014/main" id="{CEC5F441-CC34-ED42-AD7D-738D0CF15C7B}"/>
              </a:ext>
            </a:extLst>
          </p:cNvPr>
          <p:cNvSpPr>
            <a:spLocks noGrp="1"/>
          </p:cNvSpPr>
          <p:nvPr>
            <p:ph idx="1"/>
          </p:nvPr>
        </p:nvSpPr>
        <p:spPr>
          <a:xfrm>
            <a:off x="8643193" y="2418408"/>
            <a:ext cx="2942813" cy="3540265"/>
          </a:xfrm>
        </p:spPr>
        <p:txBody>
          <a:bodyPr>
            <a:normAutofit/>
          </a:bodyPr>
          <a:lstStyle/>
          <a:p>
            <a:pPr marL="0" lvl="0" indent="0">
              <a:buNone/>
            </a:pPr>
            <a:r>
              <a:rPr lang="en-US" sz="2000"/>
              <a:t>Discuss “must-haves”, and any assumptions to make WG successful</a:t>
            </a:r>
          </a:p>
          <a:p>
            <a:pPr marL="0" lvl="0" indent="0">
              <a:buNone/>
            </a:pPr>
            <a:endParaRPr lang="en-US" sz="2000"/>
          </a:p>
        </p:txBody>
      </p:sp>
      <p:sp>
        <p:nvSpPr>
          <p:cNvPr id="12" name="Rectangle 11">
            <a:extLst>
              <a:ext uri="{FF2B5EF4-FFF2-40B4-BE49-F238E27FC236}">
                <a16:creationId xmlns:a16="http://schemas.microsoft.com/office/drawing/2014/main" id="{907741FC-B544-4A6E-B831-6789D04233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8741"/>
            <a:ext cx="12191998" cy="45720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F0BE7ED-7814-4273-B18A-F26CC0380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6408742"/>
            <a:ext cx="8115300" cy="449258"/>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C619F0B7-D2B5-504B-8D52-E12728849CC2}"/>
              </a:ext>
            </a:extLst>
          </p:cNvPr>
          <p:cNvSpPr>
            <a:spLocks noGrp="1"/>
          </p:cNvSpPr>
          <p:nvPr>
            <p:ph type="sldNum" sz="quarter" idx="12"/>
          </p:nvPr>
        </p:nvSpPr>
        <p:spPr>
          <a:xfrm>
            <a:off x="11704320" y="6459376"/>
            <a:ext cx="448056" cy="365125"/>
          </a:xfrm>
        </p:spPr>
        <p:txBody>
          <a:bodyPr>
            <a:normAutofit/>
          </a:bodyPr>
          <a:lstStyle/>
          <a:p>
            <a:pPr>
              <a:spcAft>
                <a:spcPts val="600"/>
              </a:spcAft>
            </a:pPr>
            <a:fld id="{B52D1F0E-ADB9-054E-881E-D5691EC4F528}" type="slidenum">
              <a:rPr lang="en-US" sz="1100">
                <a:solidFill>
                  <a:srgbClr val="FFFFFF"/>
                </a:solidFill>
              </a:rPr>
              <a:pPr>
                <a:spcAft>
                  <a:spcPts val="600"/>
                </a:spcAft>
              </a:pPr>
              <a:t>18</a:t>
            </a:fld>
            <a:endParaRPr lang="en-US" sz="1100">
              <a:solidFill>
                <a:srgbClr val="FFFFFF"/>
              </a:solidFill>
            </a:endParaRPr>
          </a:p>
        </p:txBody>
      </p:sp>
    </p:spTree>
    <p:extLst>
      <p:ext uri="{BB962C8B-B14F-4D97-AF65-F5344CB8AC3E}">
        <p14:creationId xmlns:p14="http://schemas.microsoft.com/office/powerpoint/2010/main" val="3716518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F54208A-81BB-0A43-B74A-F4847B7ADDF5}"/>
              </a:ext>
            </a:extLst>
          </p:cNvPr>
          <p:cNvSpPr>
            <a:spLocks noGrp="1"/>
          </p:cNvSpPr>
          <p:nvPr>
            <p:ph type="title"/>
          </p:nvPr>
        </p:nvSpPr>
        <p:spPr>
          <a:xfrm>
            <a:off x="260964" y="323851"/>
            <a:ext cx="3197013" cy="5675578"/>
          </a:xfrm>
        </p:spPr>
        <p:txBody>
          <a:bodyPr anchor="t">
            <a:noAutofit/>
          </a:bodyPr>
          <a:lstStyle/>
          <a:p>
            <a:pPr algn="ctr"/>
            <a:r>
              <a:rPr lang="en-US" sz="2400" u="sng" dirty="0">
                <a:solidFill>
                  <a:schemeClr val="bg1"/>
                </a:solidFill>
              </a:rPr>
              <a:t>KEY QUESTIONS: </a:t>
            </a:r>
            <a:br>
              <a:rPr lang="en-US" sz="2400" dirty="0">
                <a:solidFill>
                  <a:schemeClr val="bg1"/>
                </a:solidFill>
              </a:rPr>
            </a:br>
            <a:br>
              <a:rPr lang="en-US" sz="2400" dirty="0">
                <a:solidFill>
                  <a:schemeClr val="bg1"/>
                </a:solidFill>
              </a:rPr>
            </a:br>
            <a:r>
              <a:rPr lang="en-US" sz="2400" dirty="0">
                <a:solidFill>
                  <a:schemeClr val="bg1"/>
                </a:solidFill>
              </a:rPr>
              <a:t>1) Are the Objectives in the CPUC tab or the Cal Public Advocates tabs the right Objectives to use for this process?</a:t>
            </a:r>
            <a:br>
              <a:rPr lang="en-US" sz="2400" dirty="0">
                <a:solidFill>
                  <a:schemeClr val="bg1"/>
                </a:solidFill>
              </a:rPr>
            </a:br>
            <a:br>
              <a:rPr lang="en-US" sz="2400" dirty="0">
                <a:solidFill>
                  <a:schemeClr val="bg1"/>
                </a:solidFill>
              </a:rPr>
            </a:br>
            <a:r>
              <a:rPr lang="en-US" sz="2400" dirty="0">
                <a:solidFill>
                  <a:schemeClr val="bg1"/>
                </a:solidFill>
              </a:rPr>
              <a:t>2) If not, what Objectives should we be using instead?</a:t>
            </a:r>
            <a:br>
              <a:rPr lang="en-US" sz="2400" dirty="0">
                <a:solidFill>
                  <a:schemeClr val="bg1"/>
                </a:solidFill>
              </a:rPr>
            </a:br>
            <a:br>
              <a:rPr lang="en-US" sz="2400" dirty="0">
                <a:solidFill>
                  <a:schemeClr val="bg1"/>
                </a:solidFill>
              </a:rPr>
            </a:br>
            <a:r>
              <a:rPr lang="en-US" sz="2400" dirty="0">
                <a:solidFill>
                  <a:schemeClr val="bg1"/>
                </a:solidFill>
              </a:rPr>
              <a:t>3) Are there specific Objectives that should be used in addition to (or as alternatives to) the ones identified in each option?</a:t>
            </a:r>
            <a:br>
              <a:rPr lang="en-US" sz="2400" dirty="0">
                <a:solidFill>
                  <a:schemeClr val="bg1"/>
                </a:solidFill>
              </a:rPr>
            </a:br>
            <a:endParaRPr lang="en-US" sz="2400" dirty="0">
              <a:solidFill>
                <a:schemeClr val="bg1"/>
              </a:solidFill>
            </a:endParaRPr>
          </a:p>
        </p:txBody>
      </p:sp>
      <p:sp>
        <p:nvSpPr>
          <p:cNvPr id="3" name="Text Placeholder 2">
            <a:extLst>
              <a:ext uri="{FF2B5EF4-FFF2-40B4-BE49-F238E27FC236}">
                <a16:creationId xmlns:a16="http://schemas.microsoft.com/office/drawing/2014/main" id="{97706077-DABE-A24F-A3D4-A88074815EE1}"/>
              </a:ext>
            </a:extLst>
          </p:cNvPr>
          <p:cNvSpPr>
            <a:spLocks noGrp="1"/>
          </p:cNvSpPr>
          <p:nvPr>
            <p:ph idx="1"/>
          </p:nvPr>
        </p:nvSpPr>
        <p:spPr>
          <a:xfrm>
            <a:off x="4330719" y="641615"/>
            <a:ext cx="7289799" cy="5533496"/>
          </a:xfrm>
        </p:spPr>
        <p:txBody>
          <a:bodyPr anchor="ctr">
            <a:normAutofit/>
          </a:bodyPr>
          <a:lstStyle/>
          <a:p>
            <a:pPr marL="0" lvl="0" indent="0">
              <a:buNone/>
            </a:pPr>
            <a:r>
              <a:rPr lang="en-US" sz="3600" b="1" dirty="0"/>
              <a:t>OBJECTIVES (at the Segment Level)</a:t>
            </a:r>
          </a:p>
          <a:p>
            <a:pPr lvl="0"/>
            <a:r>
              <a:rPr lang="en-US" dirty="0"/>
              <a:t>Review CPUC segment definition and Cal Public Advocates proposal as starting points for Objectives</a:t>
            </a:r>
          </a:p>
          <a:p>
            <a:pPr lvl="0"/>
            <a:r>
              <a:rPr lang="en-US" dirty="0"/>
              <a:t>Identify any gaps in Objectives, and brainstorm potential additional/alternative Objectives</a:t>
            </a:r>
          </a:p>
          <a:p>
            <a:pPr lvl="0"/>
            <a:r>
              <a:rPr lang="en-US" dirty="0"/>
              <a:t>Discuss initial Objective priorities and preferences</a:t>
            </a:r>
          </a:p>
        </p:txBody>
      </p:sp>
    </p:spTree>
    <p:extLst>
      <p:ext uri="{BB962C8B-B14F-4D97-AF65-F5344CB8AC3E}">
        <p14:creationId xmlns:p14="http://schemas.microsoft.com/office/powerpoint/2010/main" val="329327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548A3-34CA-8B40-922F-6CF3F5C99BD6}"/>
              </a:ext>
            </a:extLst>
          </p:cNvPr>
          <p:cNvSpPr>
            <a:spLocks noGrp="1"/>
          </p:cNvSpPr>
          <p:nvPr>
            <p:ph type="title"/>
          </p:nvPr>
        </p:nvSpPr>
        <p:spPr>
          <a:xfrm>
            <a:off x="561473" y="0"/>
            <a:ext cx="10515600" cy="624226"/>
          </a:xfrm>
        </p:spPr>
        <p:txBody>
          <a:bodyPr>
            <a:normAutofit fontScale="90000"/>
          </a:bodyPr>
          <a:lstStyle/>
          <a:p>
            <a:r>
              <a:rPr lang="en-US" dirty="0"/>
              <a:t>Agenda  </a:t>
            </a:r>
          </a:p>
        </p:txBody>
      </p:sp>
      <p:graphicFrame>
        <p:nvGraphicFramePr>
          <p:cNvPr id="4" name="Table 4">
            <a:extLst>
              <a:ext uri="{FF2B5EF4-FFF2-40B4-BE49-F238E27FC236}">
                <a16:creationId xmlns:a16="http://schemas.microsoft.com/office/drawing/2014/main" id="{A91042DF-2053-4C4B-A950-B71F65DE60CE}"/>
              </a:ext>
            </a:extLst>
          </p:cNvPr>
          <p:cNvGraphicFramePr>
            <a:graphicFrameLocks noGrp="1"/>
          </p:cNvGraphicFramePr>
          <p:nvPr>
            <p:ph idx="1"/>
            <p:extLst>
              <p:ext uri="{D42A27DB-BD31-4B8C-83A1-F6EECF244321}">
                <p14:modId xmlns:p14="http://schemas.microsoft.com/office/powerpoint/2010/main" val="128028672"/>
              </p:ext>
            </p:extLst>
          </p:nvPr>
        </p:nvGraphicFramePr>
        <p:xfrm>
          <a:off x="561473" y="624226"/>
          <a:ext cx="11145253" cy="6111240"/>
        </p:xfrm>
        <a:graphic>
          <a:graphicData uri="http://schemas.openxmlformats.org/drawingml/2006/table">
            <a:tbl>
              <a:tblPr firstRow="1" bandRow="1">
                <a:tableStyleId>{5C22544A-7EE6-4342-B048-85BDC9FD1C3A}</a:tableStyleId>
              </a:tblPr>
              <a:tblGrid>
                <a:gridCol w="774032">
                  <a:extLst>
                    <a:ext uri="{9D8B030D-6E8A-4147-A177-3AD203B41FA5}">
                      <a16:colId xmlns:a16="http://schemas.microsoft.com/office/drawing/2014/main" val="1773343218"/>
                    </a:ext>
                  </a:extLst>
                </a:gridCol>
                <a:gridCol w="10371221">
                  <a:extLst>
                    <a:ext uri="{9D8B030D-6E8A-4147-A177-3AD203B41FA5}">
                      <a16:colId xmlns:a16="http://schemas.microsoft.com/office/drawing/2014/main" val="707989641"/>
                    </a:ext>
                  </a:extLst>
                </a:gridCol>
              </a:tblGrid>
              <a:tr h="370840">
                <a:tc>
                  <a:txBody>
                    <a:bodyPr/>
                    <a:lstStyle/>
                    <a:p>
                      <a:r>
                        <a:rPr lang="en-US" dirty="0"/>
                        <a:t>Time</a:t>
                      </a:r>
                    </a:p>
                  </a:txBody>
                  <a:tcPr/>
                </a:tc>
                <a:tc>
                  <a:txBody>
                    <a:bodyPr/>
                    <a:lstStyle/>
                    <a:p>
                      <a:r>
                        <a:rPr lang="en-US" dirty="0"/>
                        <a:t>Topic</a:t>
                      </a:r>
                    </a:p>
                  </a:txBody>
                  <a:tcPr/>
                </a:tc>
                <a:extLst>
                  <a:ext uri="{0D108BD9-81ED-4DB2-BD59-A6C34878D82A}">
                    <a16:rowId xmlns:a16="http://schemas.microsoft.com/office/drawing/2014/main" val="3365210988"/>
                  </a:ext>
                </a:extLst>
              </a:tr>
              <a:tr h="370840">
                <a:tc>
                  <a:txBody>
                    <a:bodyPr/>
                    <a:lstStyle/>
                    <a:p>
                      <a:r>
                        <a:rPr lang="en-US" sz="1700" dirty="0"/>
                        <a:t>9:00</a:t>
                      </a:r>
                    </a:p>
                  </a:txBody>
                  <a:tcPr/>
                </a:tc>
                <a:tc>
                  <a:txBody>
                    <a:bodyPr/>
                    <a:lstStyle/>
                    <a:p>
                      <a:r>
                        <a:rPr lang="en-US" sz="1700" b="1" kern="1200" dirty="0">
                          <a:solidFill>
                            <a:schemeClr val="dk1"/>
                          </a:solidFill>
                          <a:effectLst/>
                          <a:latin typeface="+mn-lt"/>
                          <a:ea typeface="+mn-ea"/>
                          <a:cs typeface="+mn-cs"/>
                        </a:rPr>
                        <a:t>Introductions</a:t>
                      </a:r>
                      <a:endParaRPr lang="en-US" sz="17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Working Group Member/Facilitation Team introductions</a:t>
                      </a:r>
                    </a:p>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Non-CAEECC WG members disclosures </a:t>
                      </a:r>
                    </a:p>
                  </a:txBody>
                  <a:tcPr/>
                </a:tc>
                <a:extLst>
                  <a:ext uri="{0D108BD9-81ED-4DB2-BD59-A6C34878D82A}">
                    <a16:rowId xmlns:a16="http://schemas.microsoft.com/office/drawing/2014/main" val="2062219895"/>
                  </a:ext>
                </a:extLst>
              </a:tr>
              <a:tr h="370840">
                <a:tc>
                  <a:txBody>
                    <a:bodyPr/>
                    <a:lstStyle/>
                    <a:p>
                      <a:r>
                        <a:rPr lang="en-US" sz="1700" dirty="0"/>
                        <a:t>9:15</a:t>
                      </a:r>
                    </a:p>
                  </a:txBody>
                  <a:tcPr/>
                </a:tc>
                <a:tc>
                  <a:txBody>
                    <a:bodyPr/>
                    <a:lstStyle/>
                    <a:p>
                      <a:r>
                        <a:rPr lang="en-US" sz="1700" b="1" kern="1200" dirty="0">
                          <a:solidFill>
                            <a:schemeClr val="dk1"/>
                          </a:solidFill>
                          <a:effectLst/>
                          <a:latin typeface="+mn-lt"/>
                          <a:ea typeface="+mn-ea"/>
                          <a:cs typeface="+mn-cs"/>
                        </a:rPr>
                        <a:t>Working Group Charge &amp; Process</a:t>
                      </a:r>
                      <a:endParaRPr lang="en-US" sz="17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Review WG Charge, Scope, Approach, Key Questions, Deliverables &amp; Groundrules</a:t>
                      </a:r>
                    </a:p>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Discuss “must-haves”, and any assumptions to make WG successful</a:t>
                      </a:r>
                    </a:p>
                  </a:txBody>
                  <a:tcPr/>
                </a:tc>
                <a:extLst>
                  <a:ext uri="{0D108BD9-81ED-4DB2-BD59-A6C34878D82A}">
                    <a16:rowId xmlns:a16="http://schemas.microsoft.com/office/drawing/2014/main" val="3468301556"/>
                  </a:ext>
                </a:extLst>
              </a:tr>
              <a:tr h="370840">
                <a:tc>
                  <a:txBody>
                    <a:bodyPr/>
                    <a:lstStyle/>
                    <a:p>
                      <a:r>
                        <a:rPr lang="en-US" sz="1700" dirty="0"/>
                        <a:t>9:45</a:t>
                      </a:r>
                    </a:p>
                  </a:txBody>
                  <a:tcPr/>
                </a:tc>
                <a:tc>
                  <a:txBody>
                    <a:bodyPr/>
                    <a:lstStyle/>
                    <a:p>
                      <a:r>
                        <a:rPr lang="en-US" sz="1700" b="1" kern="1200" dirty="0">
                          <a:solidFill>
                            <a:schemeClr val="dk1"/>
                          </a:solidFill>
                          <a:effectLst/>
                          <a:latin typeface="+mn-lt"/>
                          <a:ea typeface="+mn-ea"/>
                          <a:cs typeface="+mn-cs"/>
                        </a:rPr>
                        <a:t>Segment Objectives </a:t>
                      </a:r>
                      <a:endParaRPr lang="en-US" sz="1700" kern="1200" dirty="0">
                        <a:solidFill>
                          <a:schemeClr val="dk1"/>
                        </a:solidFill>
                        <a:effectLst/>
                        <a:highlight>
                          <a:srgbClr val="FFFF00"/>
                        </a:highlight>
                        <a:latin typeface="+mn-lt"/>
                        <a:ea typeface="+mn-ea"/>
                        <a:cs typeface="+mn-cs"/>
                      </a:endParaRPr>
                    </a:p>
                    <a:p>
                      <a:pPr marL="285750" lvl="0" indent="-285750">
                        <a:buFont typeface="Arial" panose="020B0604020202020204" pitchFamily="34" charset="0"/>
                        <a:buChar char="•"/>
                      </a:pPr>
                      <a:r>
                        <a:rPr lang="en-US" sz="1800" kern="1200" dirty="0">
                          <a:solidFill>
                            <a:schemeClr val="dk1"/>
                          </a:solidFill>
                          <a:effectLst/>
                          <a:latin typeface="+mn-lt"/>
                          <a:ea typeface="+mn-ea"/>
                          <a:cs typeface="+mn-cs"/>
                        </a:rPr>
                        <a:t>Review CPUC segment definition and Cal Public Advocates proposal as starting points for Objectives</a:t>
                      </a:r>
                    </a:p>
                    <a:p>
                      <a:pPr marL="285750" lvl="0" indent="-285750">
                        <a:buFont typeface="Arial" panose="020B0604020202020204" pitchFamily="34" charset="0"/>
                        <a:buChar char="•"/>
                      </a:pPr>
                      <a:r>
                        <a:rPr lang="en-US" sz="1800" kern="1200" dirty="0">
                          <a:solidFill>
                            <a:schemeClr val="dk1"/>
                          </a:solidFill>
                          <a:effectLst/>
                          <a:latin typeface="+mn-lt"/>
                          <a:ea typeface="+mn-ea"/>
                          <a:cs typeface="+mn-cs"/>
                        </a:rPr>
                        <a:t>Identify any gaps in Objectives, and brainstorm potential additional/alternative Objectives</a:t>
                      </a:r>
                    </a:p>
                    <a:p>
                      <a:pPr marL="285750" lvl="0" indent="-285750">
                        <a:buFont typeface="Arial" panose="020B0604020202020204" pitchFamily="34" charset="0"/>
                        <a:buChar char="•"/>
                      </a:pPr>
                      <a:r>
                        <a:rPr lang="en-US" sz="1800" kern="1200" dirty="0">
                          <a:solidFill>
                            <a:schemeClr val="dk1"/>
                          </a:solidFill>
                          <a:effectLst/>
                          <a:latin typeface="+mn-lt"/>
                          <a:ea typeface="+mn-ea"/>
                          <a:cs typeface="+mn-cs"/>
                        </a:rPr>
                        <a:t>Discuss initial Objective priorities and preferences</a:t>
                      </a:r>
                    </a:p>
                  </a:txBody>
                  <a:tcPr/>
                </a:tc>
                <a:extLst>
                  <a:ext uri="{0D108BD9-81ED-4DB2-BD59-A6C34878D82A}">
                    <a16:rowId xmlns:a16="http://schemas.microsoft.com/office/drawing/2014/main" val="178382290"/>
                  </a:ext>
                </a:extLst>
              </a:tr>
              <a:tr h="370840">
                <a:tc>
                  <a:txBody>
                    <a:bodyPr/>
                    <a:lstStyle/>
                    <a:p>
                      <a:r>
                        <a:rPr lang="en-US" sz="1700" dirty="0"/>
                        <a:t>11:10</a:t>
                      </a:r>
                    </a:p>
                  </a:txBody>
                  <a:tcPr/>
                </a:tc>
                <a:tc>
                  <a:txBody>
                    <a:bodyPr/>
                    <a:lstStyle/>
                    <a:p>
                      <a:r>
                        <a:rPr lang="en-US" sz="1700" dirty="0"/>
                        <a:t>Break</a:t>
                      </a:r>
                    </a:p>
                  </a:txBody>
                  <a:tcPr/>
                </a:tc>
                <a:extLst>
                  <a:ext uri="{0D108BD9-81ED-4DB2-BD59-A6C34878D82A}">
                    <a16:rowId xmlns:a16="http://schemas.microsoft.com/office/drawing/2014/main" val="1238815366"/>
                  </a:ext>
                </a:extLst>
              </a:tr>
              <a:tr h="370840">
                <a:tc>
                  <a:txBody>
                    <a:bodyPr/>
                    <a:lstStyle/>
                    <a:p>
                      <a:r>
                        <a:rPr lang="en-US" sz="1700" dirty="0"/>
                        <a:t>11:20</a:t>
                      </a:r>
                    </a:p>
                  </a:txBody>
                  <a:tcPr/>
                </a:tc>
                <a:tc>
                  <a:txBody>
                    <a:bodyPr/>
                    <a:lstStyle/>
                    <a:p>
                      <a:r>
                        <a:rPr lang="en-US" sz="1700" b="1" kern="1200" dirty="0">
                          <a:solidFill>
                            <a:schemeClr val="dk1"/>
                          </a:solidFill>
                          <a:effectLst/>
                          <a:latin typeface="+mn-lt"/>
                          <a:ea typeface="+mn-ea"/>
                          <a:cs typeface="+mn-cs"/>
                        </a:rPr>
                        <a:t>Associated Priority Metrics (for each Segment Objective)</a:t>
                      </a:r>
                      <a:endParaRPr lang="en-US" sz="17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US" sz="1800" kern="1200" dirty="0">
                          <a:solidFill>
                            <a:schemeClr val="dk1"/>
                          </a:solidFill>
                          <a:effectLst/>
                          <a:latin typeface="+mn-lt"/>
                          <a:ea typeface="+mn-ea"/>
                          <a:cs typeface="+mn-cs"/>
                        </a:rPr>
                        <a:t>Review associated potential Metrics for each Segment Objective (from CPUC and Cal Public Advocates)</a:t>
                      </a:r>
                    </a:p>
                    <a:p>
                      <a:pPr marL="285750" lvl="0" indent="-285750">
                        <a:buFont typeface="Arial" panose="020B0604020202020204" pitchFamily="34" charset="0"/>
                        <a:buChar char="•"/>
                      </a:pPr>
                      <a:r>
                        <a:rPr lang="en-US" sz="1800" kern="1200" dirty="0">
                          <a:solidFill>
                            <a:schemeClr val="dk1"/>
                          </a:solidFill>
                          <a:effectLst/>
                          <a:latin typeface="+mn-lt"/>
                          <a:ea typeface="+mn-ea"/>
                          <a:cs typeface="+mn-cs"/>
                        </a:rPr>
                        <a:t>Identify any gaps in Metrics, and brainstorm alternatives</a:t>
                      </a:r>
                    </a:p>
                    <a:p>
                      <a:pPr marL="285750" lvl="0" indent="-285750">
                        <a:buFont typeface="Arial" panose="020B0604020202020204" pitchFamily="34" charset="0"/>
                        <a:buChar char="•"/>
                      </a:pPr>
                      <a:r>
                        <a:rPr lang="en-US" sz="1800" kern="1200" dirty="0">
                          <a:solidFill>
                            <a:schemeClr val="dk1"/>
                          </a:solidFill>
                          <a:effectLst/>
                          <a:latin typeface="+mn-lt"/>
                          <a:ea typeface="+mn-ea"/>
                          <a:cs typeface="+mn-cs"/>
                        </a:rPr>
                        <a:t>Discuss most important Metric(s) for each potential Segment Objective</a:t>
                      </a:r>
                    </a:p>
                  </a:txBody>
                  <a:tcPr/>
                </a:tc>
                <a:extLst>
                  <a:ext uri="{0D108BD9-81ED-4DB2-BD59-A6C34878D82A}">
                    <a16:rowId xmlns:a16="http://schemas.microsoft.com/office/drawing/2014/main" val="2871068015"/>
                  </a:ext>
                </a:extLst>
              </a:tr>
              <a:tr h="370840">
                <a:tc>
                  <a:txBody>
                    <a:bodyPr/>
                    <a:lstStyle/>
                    <a:p>
                      <a:r>
                        <a:rPr lang="en-US" sz="1700" dirty="0"/>
                        <a:t>12:40</a:t>
                      </a:r>
                    </a:p>
                  </a:txBody>
                  <a:tcPr/>
                </a:tc>
                <a:tc>
                  <a:txBody>
                    <a:bodyPr/>
                    <a:lstStyle/>
                    <a:p>
                      <a:r>
                        <a:rPr lang="en-US" sz="1800" b="1" kern="1200" dirty="0">
                          <a:solidFill>
                            <a:schemeClr val="dk1"/>
                          </a:solidFill>
                          <a:effectLst/>
                          <a:latin typeface="+mn-lt"/>
                          <a:ea typeface="+mn-ea"/>
                          <a:cs typeface="+mn-cs"/>
                        </a:rPr>
                        <a:t>Wrap-Up and Next Steps</a:t>
                      </a:r>
                      <a:endParaRPr lang="en-US" sz="18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US" sz="1800" kern="1200" dirty="0">
                          <a:solidFill>
                            <a:schemeClr val="dk1"/>
                          </a:solidFill>
                          <a:effectLst/>
                          <a:latin typeface="+mn-lt"/>
                          <a:ea typeface="+mn-ea"/>
                          <a:cs typeface="+mn-cs"/>
                        </a:rPr>
                        <a:t>Debrief where ended up and how meeting went</a:t>
                      </a:r>
                    </a:p>
                    <a:p>
                      <a:pPr marL="285750" lvl="0" indent="-285750">
                        <a:buFont typeface="Arial" panose="020B0604020202020204" pitchFamily="34" charset="0"/>
                        <a:buChar char="•"/>
                      </a:pPr>
                      <a:r>
                        <a:rPr lang="en-US" sz="1800" kern="1200" dirty="0">
                          <a:solidFill>
                            <a:schemeClr val="dk1"/>
                          </a:solidFill>
                          <a:effectLst/>
                          <a:latin typeface="+mn-lt"/>
                          <a:ea typeface="+mn-ea"/>
                          <a:cs typeface="+mn-cs"/>
                        </a:rPr>
                        <a:t>Identify clear next steps including homework assignment</a:t>
                      </a:r>
                    </a:p>
                  </a:txBody>
                  <a:tcPr/>
                </a:tc>
                <a:extLst>
                  <a:ext uri="{0D108BD9-81ED-4DB2-BD59-A6C34878D82A}">
                    <a16:rowId xmlns:a16="http://schemas.microsoft.com/office/drawing/2014/main" val="1436755126"/>
                  </a:ext>
                </a:extLst>
              </a:tr>
              <a:tr h="370840">
                <a:tc>
                  <a:txBody>
                    <a:bodyPr/>
                    <a:lstStyle/>
                    <a:p>
                      <a:r>
                        <a:rPr lang="en-US" sz="1700" dirty="0"/>
                        <a:t>1:00</a:t>
                      </a:r>
                    </a:p>
                  </a:txBody>
                  <a:tcPr/>
                </a:tc>
                <a:tc>
                  <a:txBody>
                    <a:bodyPr/>
                    <a:lstStyle/>
                    <a:p>
                      <a:r>
                        <a:rPr lang="en-US" sz="1700" b="1" dirty="0"/>
                        <a:t>Adjourn</a:t>
                      </a:r>
                    </a:p>
                  </a:txBody>
                  <a:tcPr/>
                </a:tc>
                <a:extLst>
                  <a:ext uri="{0D108BD9-81ED-4DB2-BD59-A6C34878D82A}">
                    <a16:rowId xmlns:a16="http://schemas.microsoft.com/office/drawing/2014/main" val="3679205226"/>
                  </a:ext>
                </a:extLst>
              </a:tr>
            </a:tbl>
          </a:graphicData>
        </a:graphic>
      </p:graphicFrame>
    </p:spTree>
    <p:extLst>
      <p:ext uri="{BB962C8B-B14F-4D97-AF65-F5344CB8AC3E}">
        <p14:creationId xmlns:p14="http://schemas.microsoft.com/office/powerpoint/2010/main" val="298375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7BB7-00E6-FC43-A7DF-74DE4FE0E10F}"/>
              </a:ext>
            </a:extLst>
          </p:cNvPr>
          <p:cNvSpPr>
            <a:spLocks noGrp="1"/>
          </p:cNvSpPr>
          <p:nvPr>
            <p:ph type="title"/>
          </p:nvPr>
        </p:nvSpPr>
        <p:spPr/>
        <p:txBody>
          <a:bodyPr/>
          <a:lstStyle/>
          <a:p>
            <a:r>
              <a:rPr lang="en-US" dirty="0"/>
              <a:t>Metric Setting Principles</a:t>
            </a:r>
          </a:p>
        </p:txBody>
      </p:sp>
      <p:sp>
        <p:nvSpPr>
          <p:cNvPr id="3" name="Content Placeholder 2">
            <a:extLst>
              <a:ext uri="{FF2B5EF4-FFF2-40B4-BE49-F238E27FC236}">
                <a16:creationId xmlns:a16="http://schemas.microsoft.com/office/drawing/2014/main" id="{D0C05AFA-5777-C74F-BAA0-2EA4FC254EDA}"/>
              </a:ext>
            </a:extLst>
          </p:cNvPr>
          <p:cNvSpPr>
            <a:spLocks noGrp="1"/>
          </p:cNvSpPr>
          <p:nvPr>
            <p:ph idx="1"/>
          </p:nvPr>
        </p:nvSpPr>
        <p:spPr/>
        <p:txBody>
          <a:bodyPr/>
          <a:lstStyle/>
          <a:p>
            <a:r>
              <a:rPr lang="en-US" dirty="0"/>
              <a:t>Be used and useful by program administrators to manage their portfolio</a:t>
            </a:r>
          </a:p>
          <a:p>
            <a:r>
              <a:rPr lang="en-US" dirty="0"/>
              <a:t>Be timely</a:t>
            </a:r>
          </a:p>
          <a:p>
            <a:r>
              <a:rPr lang="en-US" dirty="0"/>
              <a:t>Rely on data used in program implementation</a:t>
            </a:r>
          </a:p>
          <a:p>
            <a:r>
              <a:rPr lang="en-US" dirty="0"/>
              <a:t>Be simple to understand and clear of any subjectivity</a:t>
            </a:r>
          </a:p>
          <a:p>
            <a:r>
              <a:rPr lang="en-US" dirty="0"/>
              <a:t>Be output-based</a:t>
            </a:r>
          </a:p>
          <a:p>
            <a:r>
              <a:rPr lang="en-US" dirty="0"/>
              <a:t>Have a readily interpretable meaning, with context added, if needed</a:t>
            </a:r>
          </a:p>
          <a:p>
            <a:r>
              <a:rPr lang="en-US" dirty="0"/>
              <a:t>Not be a replacement for evaluation, measurement, and verification (EM&amp;V)</a:t>
            </a:r>
          </a:p>
          <a:p>
            <a:r>
              <a:rPr lang="en-US" dirty="0"/>
              <a:t>Have longevity</a:t>
            </a:r>
          </a:p>
        </p:txBody>
      </p:sp>
      <p:sp>
        <p:nvSpPr>
          <p:cNvPr id="4" name="Slide Number Placeholder 3">
            <a:extLst>
              <a:ext uri="{FF2B5EF4-FFF2-40B4-BE49-F238E27FC236}">
                <a16:creationId xmlns:a16="http://schemas.microsoft.com/office/drawing/2014/main" id="{4E0F536B-55CD-6748-94E0-3DF282F4CF9A}"/>
              </a:ext>
            </a:extLst>
          </p:cNvPr>
          <p:cNvSpPr>
            <a:spLocks noGrp="1"/>
          </p:cNvSpPr>
          <p:nvPr>
            <p:ph type="sldNum" sz="quarter" idx="12"/>
          </p:nvPr>
        </p:nvSpPr>
        <p:spPr/>
        <p:txBody>
          <a:bodyPr/>
          <a:lstStyle/>
          <a:p>
            <a:fld id="{B52D1F0E-ADB9-054E-881E-D5691EC4F528}" type="slidenum">
              <a:rPr lang="en-US" smtClean="0"/>
              <a:t>20</a:t>
            </a:fld>
            <a:endParaRPr lang="en-US"/>
          </a:p>
        </p:txBody>
      </p:sp>
      <p:sp>
        <p:nvSpPr>
          <p:cNvPr id="5" name="TextBox 4">
            <a:extLst>
              <a:ext uri="{FF2B5EF4-FFF2-40B4-BE49-F238E27FC236}">
                <a16:creationId xmlns:a16="http://schemas.microsoft.com/office/drawing/2014/main" id="{115474D0-F351-1443-834C-254539CC8A41}"/>
              </a:ext>
            </a:extLst>
          </p:cNvPr>
          <p:cNvSpPr txBox="1"/>
          <p:nvPr/>
        </p:nvSpPr>
        <p:spPr>
          <a:xfrm>
            <a:off x="838200" y="6271966"/>
            <a:ext cx="10515600" cy="338554"/>
          </a:xfrm>
          <a:prstGeom prst="rect">
            <a:avLst/>
          </a:prstGeom>
          <a:noFill/>
        </p:spPr>
        <p:txBody>
          <a:bodyPr wrap="square" rtlCol="0">
            <a:spAutoFit/>
          </a:bodyPr>
          <a:lstStyle/>
          <a:p>
            <a:r>
              <a:rPr lang="en-US" sz="1600" i="1" dirty="0"/>
              <a:t>Source: 2017 ALJ Ruling Seeking Comments on Business Plan Metrics, page 3, posted to CAEECC meeting page</a:t>
            </a:r>
          </a:p>
        </p:txBody>
      </p:sp>
    </p:spTree>
    <p:extLst>
      <p:ext uri="{BB962C8B-B14F-4D97-AF65-F5344CB8AC3E}">
        <p14:creationId xmlns:p14="http://schemas.microsoft.com/office/powerpoint/2010/main" val="1319942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F54208A-81BB-0A43-B74A-F4847B7ADDF5}"/>
              </a:ext>
            </a:extLst>
          </p:cNvPr>
          <p:cNvSpPr>
            <a:spLocks noGrp="1"/>
          </p:cNvSpPr>
          <p:nvPr>
            <p:ph type="title"/>
          </p:nvPr>
        </p:nvSpPr>
        <p:spPr>
          <a:xfrm>
            <a:off x="260964" y="641615"/>
            <a:ext cx="3197013" cy="5357813"/>
          </a:xfrm>
        </p:spPr>
        <p:txBody>
          <a:bodyPr anchor="t">
            <a:noAutofit/>
          </a:bodyPr>
          <a:lstStyle/>
          <a:p>
            <a:pPr algn="ctr"/>
            <a:br>
              <a:rPr lang="en-US" sz="2400" u="sng" dirty="0">
                <a:solidFill>
                  <a:schemeClr val="bg1"/>
                </a:solidFill>
              </a:rPr>
            </a:br>
            <a:br>
              <a:rPr lang="en-US" sz="2400" u="sng" dirty="0">
                <a:solidFill>
                  <a:schemeClr val="bg1"/>
                </a:solidFill>
              </a:rPr>
            </a:br>
            <a:br>
              <a:rPr lang="en-US" sz="2400" u="sng" dirty="0">
                <a:solidFill>
                  <a:schemeClr val="bg1"/>
                </a:solidFill>
              </a:rPr>
            </a:br>
            <a:br>
              <a:rPr lang="en-US" sz="2400" u="sng" dirty="0">
                <a:solidFill>
                  <a:schemeClr val="bg1"/>
                </a:solidFill>
              </a:rPr>
            </a:br>
            <a:br>
              <a:rPr lang="en-US" sz="2400" u="sng" dirty="0">
                <a:solidFill>
                  <a:schemeClr val="bg1"/>
                </a:solidFill>
              </a:rPr>
            </a:br>
            <a:br>
              <a:rPr lang="en-US" sz="2400" u="sng" dirty="0">
                <a:solidFill>
                  <a:schemeClr val="bg1"/>
                </a:solidFill>
              </a:rPr>
            </a:br>
            <a:r>
              <a:rPr lang="en-US" sz="2400" u="sng" dirty="0">
                <a:solidFill>
                  <a:schemeClr val="bg1"/>
                </a:solidFill>
              </a:rPr>
              <a:t>KEY QUESTION: </a:t>
            </a:r>
            <a:br>
              <a:rPr lang="en-US" sz="2400" dirty="0">
                <a:solidFill>
                  <a:schemeClr val="bg1"/>
                </a:solidFill>
              </a:rPr>
            </a:br>
            <a:br>
              <a:rPr lang="en-US" sz="2400" dirty="0">
                <a:solidFill>
                  <a:schemeClr val="bg1"/>
                </a:solidFill>
              </a:rPr>
            </a:br>
            <a:r>
              <a:rPr lang="en-US" sz="2400" dirty="0">
                <a:solidFill>
                  <a:schemeClr val="bg1"/>
                </a:solidFill>
              </a:rPr>
              <a:t>What is/are the most important Metric(s) for each Objective?</a:t>
            </a:r>
            <a:br>
              <a:rPr lang="en-US" sz="2400" dirty="0">
                <a:solidFill>
                  <a:schemeClr val="bg1"/>
                </a:solidFill>
              </a:rPr>
            </a:br>
            <a:endParaRPr lang="en-US" sz="2400" dirty="0">
              <a:solidFill>
                <a:schemeClr val="bg1"/>
              </a:solidFill>
            </a:endParaRPr>
          </a:p>
        </p:txBody>
      </p:sp>
      <p:sp>
        <p:nvSpPr>
          <p:cNvPr id="3" name="Text Placeholder 2">
            <a:extLst>
              <a:ext uri="{FF2B5EF4-FFF2-40B4-BE49-F238E27FC236}">
                <a16:creationId xmlns:a16="http://schemas.microsoft.com/office/drawing/2014/main" id="{97706077-DABE-A24F-A3D4-A88074815EE1}"/>
              </a:ext>
            </a:extLst>
          </p:cNvPr>
          <p:cNvSpPr>
            <a:spLocks noGrp="1"/>
          </p:cNvSpPr>
          <p:nvPr>
            <p:ph idx="1"/>
          </p:nvPr>
        </p:nvSpPr>
        <p:spPr>
          <a:xfrm>
            <a:off x="4330719" y="641615"/>
            <a:ext cx="7289799" cy="5533496"/>
          </a:xfrm>
        </p:spPr>
        <p:txBody>
          <a:bodyPr anchor="ctr">
            <a:normAutofit/>
          </a:bodyPr>
          <a:lstStyle/>
          <a:p>
            <a:pPr marL="0" lvl="0" indent="0">
              <a:buNone/>
            </a:pPr>
            <a:r>
              <a:rPr lang="en-US" sz="3900" b="1" dirty="0"/>
              <a:t>ASSOCIATED PRIOIRTY METRICS</a:t>
            </a:r>
            <a:br>
              <a:rPr lang="en-US" sz="3900" b="1" dirty="0"/>
            </a:br>
            <a:r>
              <a:rPr lang="en-US" sz="3900" b="1" dirty="0"/>
              <a:t>(for each Segment Objective)</a:t>
            </a:r>
            <a:r>
              <a:rPr lang="en-US" sz="3900" dirty="0"/>
              <a:t> </a:t>
            </a:r>
          </a:p>
          <a:p>
            <a:pPr lvl="0"/>
            <a:r>
              <a:rPr lang="en-US" dirty="0"/>
              <a:t>Review associated potential Metrics for each Segment Objective (from CPUC and Cal Public Advocates)</a:t>
            </a:r>
          </a:p>
          <a:p>
            <a:pPr lvl="0"/>
            <a:r>
              <a:rPr lang="en-US" dirty="0"/>
              <a:t>Identify any gaps in Metrics, and brainstorm alternatives</a:t>
            </a:r>
          </a:p>
          <a:p>
            <a:pPr lvl="0"/>
            <a:r>
              <a:rPr lang="en-US" dirty="0"/>
              <a:t>Discuss most important Metric(s) for each potential Segment Objective</a:t>
            </a:r>
          </a:p>
        </p:txBody>
      </p:sp>
    </p:spTree>
    <p:extLst>
      <p:ext uri="{BB962C8B-B14F-4D97-AF65-F5344CB8AC3E}">
        <p14:creationId xmlns:p14="http://schemas.microsoft.com/office/powerpoint/2010/main" val="45625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ectangle 45">
            <a:extLst>
              <a:ext uri="{FF2B5EF4-FFF2-40B4-BE49-F238E27FC236}">
                <a16:creationId xmlns:a16="http://schemas.microsoft.com/office/drawing/2014/main" id="{8408A62E-5888-4462-B3D5-F8078206F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27865"/>
            <a:ext cx="12192000" cy="21301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F54208A-81BB-0A43-B74A-F4847B7ADDF5}"/>
              </a:ext>
            </a:extLst>
          </p:cNvPr>
          <p:cNvSpPr>
            <a:spLocks noGrp="1"/>
          </p:cNvSpPr>
          <p:nvPr>
            <p:ph type="title"/>
          </p:nvPr>
        </p:nvSpPr>
        <p:spPr>
          <a:xfrm>
            <a:off x="838200" y="4851400"/>
            <a:ext cx="10515600" cy="1325563"/>
          </a:xfrm>
        </p:spPr>
        <p:txBody>
          <a:bodyPr>
            <a:normAutofit/>
          </a:bodyPr>
          <a:lstStyle/>
          <a:p>
            <a:pPr algn="ctr"/>
            <a:r>
              <a:rPr lang="en-US" sz="4800" b="1">
                <a:solidFill>
                  <a:schemeClr val="bg1"/>
                </a:solidFill>
              </a:rPr>
              <a:t>WRAP UP &amp; NEXT STEPS</a:t>
            </a:r>
            <a:endParaRPr lang="en-US" sz="4800">
              <a:solidFill>
                <a:schemeClr val="bg1"/>
              </a:solidFill>
            </a:endParaRPr>
          </a:p>
        </p:txBody>
      </p:sp>
      <p:graphicFrame>
        <p:nvGraphicFramePr>
          <p:cNvPr id="51" name="Text Placeholder 2">
            <a:extLst>
              <a:ext uri="{FF2B5EF4-FFF2-40B4-BE49-F238E27FC236}">
                <a16:creationId xmlns:a16="http://schemas.microsoft.com/office/drawing/2014/main" id="{92E91531-294E-4DB1-A06C-ABA3CFC7A27F}"/>
              </a:ext>
            </a:extLst>
          </p:cNvPr>
          <p:cNvGraphicFramePr>
            <a:graphicFrameLocks noGrp="1"/>
          </p:cNvGraphicFramePr>
          <p:nvPr>
            <p:ph idx="1"/>
            <p:extLst>
              <p:ext uri="{D42A27DB-BD31-4B8C-83A1-F6EECF244321}">
                <p14:modId xmlns:p14="http://schemas.microsoft.com/office/powerpoint/2010/main" val="1332955402"/>
              </p:ext>
            </p:extLst>
          </p:nvPr>
        </p:nvGraphicFramePr>
        <p:xfrm>
          <a:off x="838200" y="365760"/>
          <a:ext cx="10515600" cy="4297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2502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7E773EB-1EC1-4E49-9DE2-E6F460497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91"/>
            <a:ext cx="12192000" cy="19430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1EF9468-6834-2C46-9CF3-EDF8E3C7E460}"/>
              </a:ext>
            </a:extLst>
          </p:cNvPr>
          <p:cNvSpPr>
            <a:spLocks noGrp="1"/>
          </p:cNvSpPr>
          <p:nvPr>
            <p:ph type="title"/>
          </p:nvPr>
        </p:nvSpPr>
        <p:spPr>
          <a:xfrm>
            <a:off x="391378" y="320675"/>
            <a:ext cx="11407487" cy="1325563"/>
          </a:xfrm>
        </p:spPr>
        <p:txBody>
          <a:bodyPr>
            <a:normAutofit/>
          </a:bodyPr>
          <a:lstStyle/>
          <a:p>
            <a:r>
              <a:rPr lang="en-US" sz="5400">
                <a:solidFill>
                  <a:schemeClr val="bg1"/>
                </a:solidFill>
              </a:rPr>
              <a:t>WebEx Technical Reminders</a:t>
            </a:r>
          </a:p>
        </p:txBody>
      </p:sp>
      <p:graphicFrame>
        <p:nvGraphicFramePr>
          <p:cNvPr id="5" name="Content Placeholder 2">
            <a:extLst>
              <a:ext uri="{FF2B5EF4-FFF2-40B4-BE49-F238E27FC236}">
                <a16:creationId xmlns:a16="http://schemas.microsoft.com/office/drawing/2014/main" id="{86A66418-6223-4001-AD7F-C87BB3772AAE}"/>
              </a:ext>
            </a:extLst>
          </p:cNvPr>
          <p:cNvGraphicFramePr>
            <a:graphicFrameLocks noGrp="1"/>
          </p:cNvGraphicFramePr>
          <p:nvPr>
            <p:ph idx="1"/>
          </p:nvPr>
        </p:nvGraphicFramePr>
        <p:xfrm>
          <a:off x="391379" y="1976293"/>
          <a:ext cx="1140748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a:extLst>
              <a:ext uri="{FF2B5EF4-FFF2-40B4-BE49-F238E27FC236}">
                <a16:creationId xmlns:a16="http://schemas.microsoft.com/office/drawing/2014/main" id="{AB616397-E0D5-7F48-87F6-5D49C0454F4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1378" y="2255083"/>
            <a:ext cx="3794080" cy="2276449"/>
          </a:xfrm>
          <a:prstGeom prst="rect">
            <a:avLst/>
          </a:prstGeom>
          <a:solidFill>
            <a:schemeClr val="tx1"/>
          </a:solidFill>
          <a:ln>
            <a:solidFill>
              <a:schemeClr val="tx1"/>
            </a:solidFill>
          </a:ln>
        </p:spPr>
      </p:pic>
      <p:sp>
        <p:nvSpPr>
          <p:cNvPr id="4" name="TextBox 3">
            <a:extLst>
              <a:ext uri="{FF2B5EF4-FFF2-40B4-BE49-F238E27FC236}">
                <a16:creationId xmlns:a16="http://schemas.microsoft.com/office/drawing/2014/main" id="{CB352B4E-D5A8-BF43-B14C-E1CFC460F146}"/>
              </a:ext>
            </a:extLst>
          </p:cNvPr>
          <p:cNvSpPr txBox="1"/>
          <p:nvPr/>
        </p:nvSpPr>
        <p:spPr>
          <a:xfrm>
            <a:off x="8778008" y="6398825"/>
            <a:ext cx="227917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Image courtesy: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8"/>
              </a:rPr>
              <a:t>Blended Learning</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3199AFB3-9975-4949-940E-B5EE27D1493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2D1F0E-ADB9-054E-881E-D5691EC4F52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0982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F54208A-81BB-0A43-B74A-F4847B7ADDF5}"/>
              </a:ext>
            </a:extLst>
          </p:cNvPr>
          <p:cNvSpPr>
            <a:spLocks noGrp="1"/>
          </p:cNvSpPr>
          <p:nvPr>
            <p:ph type="title"/>
          </p:nvPr>
        </p:nvSpPr>
        <p:spPr>
          <a:xfrm>
            <a:off x="312724" y="3433763"/>
            <a:ext cx="3197013" cy="2743200"/>
          </a:xfrm>
        </p:spPr>
        <p:txBody>
          <a:bodyPr anchor="t">
            <a:normAutofit/>
          </a:bodyPr>
          <a:lstStyle/>
          <a:p>
            <a:pPr algn="ctr"/>
            <a:r>
              <a:rPr lang="en-US" sz="4800">
                <a:solidFill>
                  <a:schemeClr val="bg1"/>
                </a:solidFill>
              </a:rPr>
              <a:t>WELCOME!</a:t>
            </a:r>
          </a:p>
        </p:txBody>
      </p:sp>
      <p:pic>
        <p:nvPicPr>
          <p:cNvPr id="44" name="Graphic 43" descr="Backlog">
            <a:extLst>
              <a:ext uri="{FF2B5EF4-FFF2-40B4-BE49-F238E27FC236}">
                <a16:creationId xmlns:a16="http://schemas.microsoft.com/office/drawing/2014/main" id="{039FD2E8-DF58-411B-8327-CD8E7C307D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02271" y="2122544"/>
            <a:ext cx="914400" cy="914400"/>
          </a:xfrm>
          <a:prstGeom prst="rect">
            <a:avLst/>
          </a:prstGeom>
        </p:spPr>
      </p:pic>
      <p:sp>
        <p:nvSpPr>
          <p:cNvPr id="3" name="Text Placeholder 2">
            <a:extLst>
              <a:ext uri="{FF2B5EF4-FFF2-40B4-BE49-F238E27FC236}">
                <a16:creationId xmlns:a16="http://schemas.microsoft.com/office/drawing/2014/main" id="{97706077-DABE-A24F-A3D4-A88074815EE1}"/>
              </a:ext>
            </a:extLst>
          </p:cNvPr>
          <p:cNvSpPr>
            <a:spLocks noGrp="1"/>
          </p:cNvSpPr>
          <p:nvPr>
            <p:ph idx="1"/>
          </p:nvPr>
        </p:nvSpPr>
        <p:spPr>
          <a:xfrm>
            <a:off x="4330719" y="641615"/>
            <a:ext cx="7289799" cy="5533496"/>
          </a:xfrm>
        </p:spPr>
        <p:txBody>
          <a:bodyPr anchor="ctr">
            <a:normAutofit/>
          </a:bodyPr>
          <a:lstStyle/>
          <a:p>
            <a:pPr lvl="0"/>
            <a:r>
              <a:rPr lang="en-US"/>
              <a:t>Working Group Member/Facilitation Team introductions</a:t>
            </a:r>
          </a:p>
          <a:p>
            <a:pPr lvl="0"/>
            <a:r>
              <a:rPr lang="en-US"/>
              <a:t>Non-CAEECC WG members disclosures </a:t>
            </a:r>
          </a:p>
        </p:txBody>
      </p:sp>
    </p:spTree>
    <p:extLst>
      <p:ext uri="{BB962C8B-B14F-4D97-AF65-F5344CB8AC3E}">
        <p14:creationId xmlns:p14="http://schemas.microsoft.com/office/powerpoint/2010/main" val="3568972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7AF582B-ACDF-C844-A2B5-33CD837F6D80}"/>
              </a:ext>
            </a:extLst>
          </p:cNvPr>
          <p:cNvSpPr>
            <a:spLocks noGrp="1"/>
          </p:cNvSpPr>
          <p:nvPr>
            <p:ph type="title"/>
          </p:nvPr>
        </p:nvSpPr>
        <p:spPr>
          <a:xfrm>
            <a:off x="1371597" y="348865"/>
            <a:ext cx="10044023" cy="877729"/>
          </a:xfrm>
        </p:spPr>
        <p:txBody>
          <a:bodyPr anchor="ctr">
            <a:normAutofit/>
          </a:bodyPr>
          <a:lstStyle/>
          <a:p>
            <a:r>
              <a:rPr lang="en-US" sz="4000" dirty="0">
                <a:solidFill>
                  <a:srgbClr val="FFFFFF"/>
                </a:solidFill>
              </a:rPr>
              <a:t>Market Support Metrics WG - CAEECC Members</a:t>
            </a:r>
          </a:p>
        </p:txBody>
      </p:sp>
      <p:sp>
        <p:nvSpPr>
          <p:cNvPr id="4" name="Slide Number Placeholder 3">
            <a:extLst>
              <a:ext uri="{FF2B5EF4-FFF2-40B4-BE49-F238E27FC236}">
                <a16:creationId xmlns:a16="http://schemas.microsoft.com/office/drawing/2014/main" id="{3D5FD256-3481-2249-81B6-3E2A5A3248CC}"/>
              </a:ext>
            </a:extLst>
          </p:cNvPr>
          <p:cNvSpPr>
            <a:spLocks noGrp="1"/>
          </p:cNvSpPr>
          <p:nvPr>
            <p:ph type="sldNum" sz="quarter" idx="12"/>
          </p:nvPr>
        </p:nvSpPr>
        <p:spPr>
          <a:xfrm>
            <a:off x="11704320" y="6455664"/>
            <a:ext cx="448056" cy="365125"/>
          </a:xfrm>
        </p:spPr>
        <p:txBody>
          <a:bodyPr>
            <a:normAutofit/>
          </a:bodyPr>
          <a:lstStyle/>
          <a:p>
            <a:pPr>
              <a:spcAft>
                <a:spcPts val="600"/>
              </a:spcAft>
            </a:pPr>
            <a:fld id="{B52D1F0E-ADB9-054E-881E-D5691EC4F528}" type="slidenum">
              <a:rPr lang="en-US" sz="1100" smtClean="0">
                <a:solidFill>
                  <a:schemeClr val="tx1">
                    <a:lumMod val="50000"/>
                    <a:lumOff val="50000"/>
                  </a:schemeClr>
                </a:solidFill>
              </a:rPr>
              <a:pPr>
                <a:spcAft>
                  <a:spcPts val="600"/>
                </a:spcAft>
              </a:pPr>
              <a:t>5</a:t>
            </a:fld>
            <a:endParaRPr lang="en-US" sz="1100">
              <a:solidFill>
                <a:schemeClr val="tx1">
                  <a:lumMod val="50000"/>
                  <a:lumOff val="50000"/>
                </a:schemeClr>
              </a:solidFill>
            </a:endParaRPr>
          </a:p>
        </p:txBody>
      </p:sp>
      <p:graphicFrame>
        <p:nvGraphicFramePr>
          <p:cNvPr id="8" name="Content Placeholder 7">
            <a:extLst>
              <a:ext uri="{FF2B5EF4-FFF2-40B4-BE49-F238E27FC236}">
                <a16:creationId xmlns:a16="http://schemas.microsoft.com/office/drawing/2014/main" id="{D69105BF-D97D-BE44-B033-8F43B94565B9}"/>
              </a:ext>
            </a:extLst>
          </p:cNvPr>
          <p:cNvGraphicFramePr>
            <a:graphicFrameLocks noGrp="1"/>
          </p:cNvGraphicFramePr>
          <p:nvPr>
            <p:ph idx="1"/>
            <p:extLst>
              <p:ext uri="{D42A27DB-BD31-4B8C-83A1-F6EECF244321}">
                <p14:modId xmlns:p14="http://schemas.microsoft.com/office/powerpoint/2010/main" val="784395463"/>
              </p:ext>
            </p:extLst>
          </p:nvPr>
        </p:nvGraphicFramePr>
        <p:xfrm>
          <a:off x="771524" y="1702044"/>
          <a:ext cx="10644095" cy="5065483"/>
        </p:xfrm>
        <a:graphic>
          <a:graphicData uri="http://schemas.openxmlformats.org/drawingml/2006/table">
            <a:tbl>
              <a:tblPr firstRow="1" bandRow="1">
                <a:tableStyleId>{5C22544A-7EE6-4342-B048-85BDC9FD1C3A}</a:tableStyleId>
              </a:tblPr>
              <a:tblGrid>
                <a:gridCol w="662099">
                  <a:extLst>
                    <a:ext uri="{9D8B030D-6E8A-4147-A177-3AD203B41FA5}">
                      <a16:colId xmlns:a16="http://schemas.microsoft.com/office/drawing/2014/main" val="1542509402"/>
                    </a:ext>
                  </a:extLst>
                </a:gridCol>
                <a:gridCol w="722200">
                  <a:extLst>
                    <a:ext uri="{9D8B030D-6E8A-4147-A177-3AD203B41FA5}">
                      <a16:colId xmlns:a16="http://schemas.microsoft.com/office/drawing/2014/main" val="2510032609"/>
                    </a:ext>
                  </a:extLst>
                </a:gridCol>
                <a:gridCol w="3342894">
                  <a:extLst>
                    <a:ext uri="{9D8B030D-6E8A-4147-A177-3AD203B41FA5}">
                      <a16:colId xmlns:a16="http://schemas.microsoft.com/office/drawing/2014/main" val="478458142"/>
                    </a:ext>
                  </a:extLst>
                </a:gridCol>
                <a:gridCol w="3342894">
                  <a:extLst>
                    <a:ext uri="{9D8B030D-6E8A-4147-A177-3AD203B41FA5}">
                      <a16:colId xmlns:a16="http://schemas.microsoft.com/office/drawing/2014/main" val="465466256"/>
                    </a:ext>
                  </a:extLst>
                </a:gridCol>
                <a:gridCol w="2574008">
                  <a:extLst>
                    <a:ext uri="{9D8B030D-6E8A-4147-A177-3AD203B41FA5}">
                      <a16:colId xmlns:a16="http://schemas.microsoft.com/office/drawing/2014/main" val="4096451552"/>
                    </a:ext>
                  </a:extLst>
                </a:gridCol>
              </a:tblGrid>
              <a:tr h="316741">
                <a:tc>
                  <a:txBody>
                    <a:bodyPr/>
                    <a:lstStyle/>
                    <a:p>
                      <a:pPr algn="l" fontAlgn="b"/>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Company</a:t>
                      </a:r>
                      <a:endParaRPr lang="en-US" sz="2000" b="1"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Lead</a:t>
                      </a:r>
                      <a:endParaRPr lang="en-US" sz="2000" b="1"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 Alternate</a:t>
                      </a:r>
                      <a:endParaRPr lang="en-US" sz="2000" b="1" i="0" u="none" strike="noStrike">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2811187646"/>
                  </a:ext>
                </a:extLst>
              </a:tr>
              <a:tr h="316741">
                <a:tc rowSpan="15">
                  <a:txBody>
                    <a:bodyPr/>
                    <a:lstStyle/>
                    <a:p>
                      <a:pPr algn="ctr" fontAlgn="ctr"/>
                      <a:r>
                        <a:rPr lang="en-US" sz="2000" b="1" u="none" strike="noStrike" dirty="0">
                          <a:effectLst/>
                        </a:rPr>
                        <a:t>CAEECC MEMBERS</a:t>
                      </a:r>
                      <a:endParaRPr lang="en-US" sz="2000" b="1" i="0" u="none" strike="noStrike" dirty="0">
                        <a:solidFill>
                          <a:srgbClr val="000000"/>
                        </a:solidFill>
                        <a:effectLst/>
                        <a:latin typeface="Calibri" panose="020F0502020204030204" pitchFamily="34" charset="0"/>
                      </a:endParaRPr>
                    </a:p>
                  </a:txBody>
                  <a:tcPr marL="8636" marR="8636" marT="8636" marB="0" vert="vert270" anchor="ctr"/>
                </a:tc>
                <a:tc>
                  <a:txBody>
                    <a:bodyPr/>
                    <a:lstStyle/>
                    <a:p>
                      <a:pPr algn="ctr" fontAlgn="b"/>
                      <a:r>
                        <a:rPr lang="en-US" sz="2000" u="none" strike="noStrike" dirty="0">
                          <a:effectLst/>
                        </a:rPr>
                        <a:t>1</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3C-REN</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Erica Helson</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Jordan Garbayo</a:t>
                      </a:r>
                      <a:endParaRPr lang="en-US" sz="2000" b="0" i="0" u="none" strike="noStrike">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2693409748"/>
                  </a:ext>
                </a:extLst>
              </a:tr>
              <a:tr h="314368">
                <a:tc vMerge="1">
                  <a:txBody>
                    <a:bodyPr/>
                    <a:lstStyle/>
                    <a:p>
                      <a:endParaRPr lang="en-US"/>
                    </a:p>
                  </a:txBody>
                  <a:tcPr/>
                </a:tc>
                <a:tc>
                  <a:txBody>
                    <a:bodyPr/>
                    <a:lstStyle/>
                    <a:p>
                      <a:pPr algn="ctr"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BayREN</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Mary Sutter</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Jenny Berg</a:t>
                      </a:r>
                      <a:endParaRPr lang="en-US" sz="2000" b="0" i="0" u="none" strike="noStrike">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3649615019"/>
                  </a:ext>
                </a:extLst>
              </a:tr>
              <a:tr h="316741">
                <a:tc vMerge="1">
                  <a:txBody>
                    <a:bodyPr/>
                    <a:lstStyle/>
                    <a:p>
                      <a:endParaRPr lang="en-US"/>
                    </a:p>
                  </a:txBody>
                  <a:tcPr/>
                </a:tc>
                <a:tc>
                  <a:txBody>
                    <a:bodyPr/>
                    <a:lstStyle/>
                    <a:p>
                      <a:pPr algn="ctr" fontAlgn="b"/>
                      <a:r>
                        <a:rPr lang="en-US" sz="2000" u="none" strike="noStrike">
                          <a:effectLst/>
                        </a:rPr>
                        <a:t>3</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err="1">
                          <a:effectLst/>
                        </a:rPr>
                        <a:t>CalPA</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Dan Buch</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i="0" u="none" strike="noStrike" dirty="0">
                          <a:solidFill>
                            <a:srgbClr val="000000"/>
                          </a:solidFill>
                          <a:effectLst/>
                          <a:latin typeface="Calibri" panose="020F0502020204030204" pitchFamily="34" charset="0"/>
                        </a:rPr>
                        <a:t>Sophie Babka </a:t>
                      </a:r>
                    </a:p>
                  </a:txBody>
                  <a:tcPr marL="8636" marR="8636" marT="8636" marB="0" anchor="b"/>
                </a:tc>
                <a:extLst>
                  <a:ext uri="{0D108BD9-81ED-4DB2-BD59-A6C34878D82A}">
                    <a16:rowId xmlns:a16="http://schemas.microsoft.com/office/drawing/2014/main" val="2146156092"/>
                  </a:ext>
                </a:extLst>
              </a:tr>
              <a:tr h="316741">
                <a:tc vMerge="1">
                  <a:txBody>
                    <a:bodyPr/>
                    <a:lstStyle/>
                    <a:p>
                      <a:endParaRPr lang="en-US"/>
                    </a:p>
                  </a:txBody>
                  <a:tcPr/>
                </a:tc>
                <a:tc>
                  <a:txBody>
                    <a:bodyPr/>
                    <a:lstStyle/>
                    <a:p>
                      <a:pPr algn="ctr" fontAlgn="b"/>
                      <a:r>
                        <a:rPr lang="en-US" sz="2000" u="none" strike="noStrike">
                          <a:effectLst/>
                        </a:rPr>
                        <a:t>4</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CEDMC</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Greg Wikler  </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Serj Berelson</a:t>
                      </a:r>
                      <a:endParaRPr lang="en-US" sz="2000" b="0" i="0" u="none" strike="noStrike">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3462790340"/>
                  </a:ext>
                </a:extLst>
              </a:tr>
              <a:tr h="316741">
                <a:tc vMerge="1">
                  <a:txBody>
                    <a:bodyPr/>
                    <a:lstStyle/>
                    <a:p>
                      <a:endParaRPr lang="en-US"/>
                    </a:p>
                  </a:txBody>
                  <a:tcPr/>
                </a:tc>
                <a:tc>
                  <a:txBody>
                    <a:bodyPr/>
                    <a:lstStyle/>
                    <a:p>
                      <a:pPr algn="ctr"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CodeCycle</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Dan Suyeyasu</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2783502516"/>
                  </a:ext>
                </a:extLst>
              </a:tr>
              <a:tr h="316741">
                <a:tc vMerge="1">
                  <a:txBody>
                    <a:bodyPr/>
                    <a:lstStyle/>
                    <a:p>
                      <a:endParaRPr lang="en-US"/>
                    </a:p>
                  </a:txBody>
                  <a:tcPr/>
                </a:tc>
                <a:tc>
                  <a:txBody>
                    <a:bodyPr/>
                    <a:lstStyle/>
                    <a:p>
                      <a:pPr algn="ctr" fontAlgn="b"/>
                      <a:r>
                        <a:rPr lang="en-US" sz="2000" u="none" strike="noStrike">
                          <a:effectLst/>
                        </a:rPr>
                        <a:t>6</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CSE</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Stephen Gunther</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Raghav Murali </a:t>
                      </a:r>
                      <a:endParaRPr lang="en-US" sz="2000" b="0" i="0" u="none" strike="noStrike">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3844723477"/>
                  </a:ext>
                </a:extLst>
              </a:tr>
              <a:tr h="316741">
                <a:tc vMerge="1">
                  <a:txBody>
                    <a:bodyPr/>
                    <a:lstStyle/>
                    <a:p>
                      <a:endParaRPr lang="en-US"/>
                    </a:p>
                  </a:txBody>
                  <a:tcPr/>
                </a:tc>
                <a:tc>
                  <a:txBody>
                    <a:bodyPr/>
                    <a:lstStyle/>
                    <a:p>
                      <a:pPr algn="ctr" fontAlgn="b"/>
                      <a:r>
                        <a:rPr lang="en-US" sz="2000" u="none" strike="noStrike">
                          <a:effectLst/>
                        </a:rPr>
                        <a:t>7</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PG&amp;E</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Ben Brown</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Rob Bohn</a:t>
                      </a:r>
                      <a:endParaRPr lang="en-US" sz="2000" b="0" i="0" u="none" strike="noStrike">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3857382339"/>
                  </a:ext>
                </a:extLst>
              </a:tr>
              <a:tr h="316741">
                <a:tc vMerge="1">
                  <a:txBody>
                    <a:bodyPr/>
                    <a:lstStyle/>
                    <a:p>
                      <a:endParaRPr lang="en-US"/>
                    </a:p>
                  </a:txBody>
                  <a:tcPr/>
                </a:tc>
                <a:tc>
                  <a:txBody>
                    <a:bodyPr/>
                    <a:lstStyle/>
                    <a:p>
                      <a:pPr algn="ctr" fontAlgn="b"/>
                      <a:r>
                        <a:rPr lang="en-US" sz="2000" b="0" i="0" u="none" strike="noStrike" dirty="0">
                          <a:solidFill>
                            <a:srgbClr val="000000"/>
                          </a:solidFill>
                          <a:effectLst/>
                          <a:latin typeface="Calibri" panose="020F0502020204030204" pitchFamily="34" charset="0"/>
                        </a:rPr>
                        <a:t>8</a:t>
                      </a:r>
                    </a:p>
                  </a:txBody>
                  <a:tcPr marL="8636" marR="8636" marT="8636" marB="0" anchor="b"/>
                </a:tc>
                <a:tc>
                  <a:txBody>
                    <a:bodyPr/>
                    <a:lstStyle/>
                    <a:p>
                      <a:pPr algn="l" fontAlgn="b"/>
                      <a:r>
                        <a:rPr lang="en-US" sz="2000" b="0" i="0" u="none" strike="noStrike" dirty="0">
                          <a:solidFill>
                            <a:srgbClr val="000000"/>
                          </a:solidFill>
                          <a:effectLst/>
                          <a:latin typeface="Calibri" panose="020F0502020204030204" pitchFamily="34" charset="0"/>
                        </a:rPr>
                        <a:t>RCEA</a:t>
                      </a:r>
                    </a:p>
                  </a:txBody>
                  <a:tcPr marL="8636" marR="8636" marT="8636" marB="0" anchor="b"/>
                </a:tc>
                <a:tc>
                  <a:txBody>
                    <a:bodyPr/>
                    <a:lstStyle/>
                    <a:p>
                      <a:pPr algn="l" fontAlgn="b"/>
                      <a:r>
                        <a:rPr lang="en-US" sz="2000" b="0" i="0" u="none" strike="noStrike" kern="1200" dirty="0">
                          <a:solidFill>
                            <a:srgbClr val="000000"/>
                          </a:solidFill>
                          <a:effectLst/>
                          <a:latin typeface="Calibri" panose="020F0502020204030204" pitchFamily="34" charset="0"/>
                          <a:ea typeface="+mn-ea"/>
                          <a:cs typeface="+mn-cs"/>
                        </a:rPr>
                        <a:t>Stephen </a:t>
                      </a:r>
                      <a:r>
                        <a:rPr lang="en-US" sz="2000" b="0" i="0" u="none" strike="noStrike" kern="1200" dirty="0" err="1">
                          <a:solidFill>
                            <a:srgbClr val="000000"/>
                          </a:solidFill>
                          <a:effectLst/>
                          <a:latin typeface="Calibri" panose="020F0502020204030204" pitchFamily="34" charset="0"/>
                          <a:ea typeface="+mn-ea"/>
                          <a:cs typeface="+mn-cs"/>
                        </a:rPr>
                        <a:t>Kullman</a:t>
                      </a:r>
                      <a:endParaRPr lang="en-US" sz="2000" b="0" i="0" u="none" strike="noStrike" kern="1200" dirty="0">
                        <a:solidFill>
                          <a:srgbClr val="000000"/>
                        </a:solidFill>
                        <a:effectLst/>
                        <a:latin typeface="Calibri" panose="020F0502020204030204" pitchFamily="34" charset="0"/>
                        <a:ea typeface="+mn-ea"/>
                        <a:cs typeface="+mn-cs"/>
                      </a:endParaRPr>
                    </a:p>
                  </a:txBody>
                  <a:tcPr marL="9525" marR="9525" marT="9525" marB="0" anchor="b"/>
                </a:tc>
                <a:tc>
                  <a:txBody>
                    <a:bodyPr/>
                    <a:lstStyle/>
                    <a:p>
                      <a:pPr algn="l" fontAlgn="b"/>
                      <a:r>
                        <a:rPr lang="en-US" sz="2000" b="0" i="0" u="none" strike="noStrike" kern="1200" dirty="0">
                          <a:solidFill>
                            <a:srgbClr val="000000"/>
                          </a:solidFill>
                          <a:effectLst/>
                          <a:latin typeface="Calibri" panose="020F0502020204030204" pitchFamily="34" charset="0"/>
                          <a:ea typeface="+mn-ea"/>
                          <a:cs typeface="+mn-cs"/>
                        </a:rPr>
                        <a:t>Marianne </a:t>
                      </a:r>
                      <a:r>
                        <a:rPr lang="en-US" sz="2000" b="0" i="0" u="none" strike="noStrike" kern="1200" dirty="0" err="1">
                          <a:solidFill>
                            <a:srgbClr val="000000"/>
                          </a:solidFill>
                          <a:effectLst/>
                          <a:latin typeface="Calibri" panose="020F0502020204030204" pitchFamily="34" charset="0"/>
                          <a:ea typeface="+mn-ea"/>
                          <a:cs typeface="+mn-cs"/>
                        </a:rPr>
                        <a:t>Bithell</a:t>
                      </a:r>
                      <a:r>
                        <a:rPr lang="en-US" sz="2000" b="0" i="0" u="none" strike="noStrike" kern="1200" dirty="0">
                          <a:solidFill>
                            <a:srgbClr val="000000"/>
                          </a:solidFill>
                          <a:effectLst/>
                          <a:latin typeface="Calibri" panose="020F0502020204030204" pitchFamily="34" charset="0"/>
                          <a:ea typeface="+mn-ea"/>
                          <a:cs typeface="+mn-cs"/>
                        </a:rPr>
                        <a:t> </a:t>
                      </a:r>
                    </a:p>
                  </a:txBody>
                  <a:tcPr marL="9525" marR="9525" marT="9525" marB="0" anchor="b"/>
                </a:tc>
                <a:extLst>
                  <a:ext uri="{0D108BD9-81ED-4DB2-BD59-A6C34878D82A}">
                    <a16:rowId xmlns:a16="http://schemas.microsoft.com/office/drawing/2014/main" val="532196791"/>
                  </a:ext>
                </a:extLst>
              </a:tr>
              <a:tr h="316741">
                <a:tc vMerge="1">
                  <a:txBody>
                    <a:bodyPr/>
                    <a:lstStyle/>
                    <a:p>
                      <a:endParaRPr lang="en-US"/>
                    </a:p>
                  </a:txBody>
                  <a:tcPr/>
                </a:tc>
                <a:tc>
                  <a:txBody>
                    <a:bodyPr/>
                    <a:lstStyle/>
                    <a:p>
                      <a:pPr algn="ctr" fontAlgn="b"/>
                      <a:r>
                        <a:rPr lang="en-US" sz="2000" b="0" i="0" u="none" strike="noStrike" dirty="0">
                          <a:solidFill>
                            <a:srgbClr val="000000"/>
                          </a:solidFill>
                          <a:effectLst/>
                          <a:latin typeface="Calibri" panose="020F0502020204030204" pitchFamily="34" charset="0"/>
                        </a:rPr>
                        <a:t>9</a:t>
                      </a:r>
                    </a:p>
                  </a:txBody>
                  <a:tcPr marL="8636" marR="8636" marT="8636" marB="0" anchor="b"/>
                </a:tc>
                <a:tc>
                  <a:txBody>
                    <a:bodyPr/>
                    <a:lstStyle/>
                    <a:p>
                      <a:pPr algn="l" fontAlgn="b"/>
                      <a:r>
                        <a:rPr lang="en-US" sz="2000" u="none" strike="noStrike" dirty="0">
                          <a:effectLst/>
                        </a:rPr>
                        <a:t>SBUA</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Ted Howard </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Itzel Hayward</a:t>
                      </a:r>
                      <a:endParaRPr lang="en-US" sz="2000" b="0" i="0" u="none" strike="noStrike" dirty="0">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1838796957"/>
                  </a:ext>
                </a:extLst>
              </a:tr>
              <a:tr h="316741">
                <a:tc vMerge="1">
                  <a:txBody>
                    <a:bodyPr/>
                    <a:lstStyle/>
                    <a:p>
                      <a:endParaRPr lang="en-US"/>
                    </a:p>
                  </a:txBody>
                  <a:tcPr/>
                </a:tc>
                <a:tc>
                  <a:txBody>
                    <a:bodyPr/>
                    <a:lstStyle/>
                    <a:p>
                      <a:pPr algn="ctr" fontAlgn="b"/>
                      <a:r>
                        <a:rPr lang="en-US" sz="2000" b="0" i="0" u="none" strike="noStrike" dirty="0">
                          <a:solidFill>
                            <a:srgbClr val="000000"/>
                          </a:solidFill>
                          <a:effectLst/>
                          <a:latin typeface="Calibri" panose="020F0502020204030204" pitchFamily="34" charset="0"/>
                        </a:rPr>
                        <a:t>10</a:t>
                      </a:r>
                    </a:p>
                  </a:txBody>
                  <a:tcPr marL="8636" marR="8636" marT="8636" marB="0" anchor="b"/>
                </a:tc>
                <a:tc>
                  <a:txBody>
                    <a:bodyPr/>
                    <a:lstStyle/>
                    <a:p>
                      <a:pPr algn="l" fontAlgn="b"/>
                      <a:r>
                        <a:rPr lang="en-US" sz="2000" u="none" strike="noStrike">
                          <a:effectLst/>
                        </a:rPr>
                        <a:t>SCE</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Christopher Malotte</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Patty Neri</a:t>
                      </a:r>
                      <a:endParaRPr lang="en-US" sz="2000" b="0" i="0" u="none" strike="noStrike">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1661887376"/>
                  </a:ext>
                </a:extLst>
              </a:tr>
              <a:tr h="316741">
                <a:tc vMerge="1">
                  <a:txBody>
                    <a:bodyPr/>
                    <a:lstStyle/>
                    <a:p>
                      <a:endParaRPr lang="en-US"/>
                    </a:p>
                  </a:txBody>
                  <a:tcPr/>
                </a:tc>
                <a:tc>
                  <a:txBody>
                    <a:bodyPr/>
                    <a:lstStyle/>
                    <a:p>
                      <a:pPr algn="ctr" fontAlgn="b"/>
                      <a:r>
                        <a:rPr lang="en-US" sz="2000" u="none" strike="noStrike" dirty="0">
                          <a:effectLst/>
                        </a:rPr>
                        <a:t>11</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SDGE</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Elaine Allyn</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DeDe Henry</a:t>
                      </a:r>
                      <a:endParaRPr lang="en-US" sz="2000" b="0" i="0" u="none" strike="noStrike">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301923206"/>
                  </a:ext>
                </a:extLst>
              </a:tr>
              <a:tr h="316741">
                <a:tc vMerge="1">
                  <a:txBody>
                    <a:bodyPr/>
                    <a:lstStyle/>
                    <a:p>
                      <a:endParaRPr lang="en-US"/>
                    </a:p>
                  </a:txBody>
                  <a:tcPr/>
                </a:tc>
                <a:tc>
                  <a:txBody>
                    <a:bodyPr/>
                    <a:lstStyle/>
                    <a:p>
                      <a:pPr algn="ctr" fontAlgn="b"/>
                      <a:r>
                        <a:rPr lang="en-US" sz="2000" u="none" strike="noStrike" dirty="0">
                          <a:effectLst/>
                        </a:rPr>
                        <a:t>12</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SJVCEO</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Samantha </a:t>
                      </a:r>
                      <a:r>
                        <a:rPr lang="en-US" sz="2000" u="none" strike="noStrike" dirty="0" err="1">
                          <a:effectLst/>
                        </a:rPr>
                        <a:t>Dodero</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Courtney Kalashian</a:t>
                      </a:r>
                      <a:endParaRPr lang="en-US" sz="2000" b="0" i="0" u="none" strike="noStrike">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3468374073"/>
                  </a:ext>
                </a:extLst>
              </a:tr>
              <a:tr h="316741">
                <a:tc vMerge="1">
                  <a:txBody>
                    <a:bodyPr/>
                    <a:lstStyle/>
                    <a:p>
                      <a:endParaRPr lang="en-US"/>
                    </a:p>
                  </a:txBody>
                  <a:tcPr/>
                </a:tc>
                <a:tc>
                  <a:txBody>
                    <a:bodyPr/>
                    <a:lstStyle/>
                    <a:p>
                      <a:pPr algn="ctr" fontAlgn="b"/>
                      <a:r>
                        <a:rPr lang="en-US" sz="2000" u="none" strike="noStrike" dirty="0">
                          <a:effectLst/>
                        </a:rPr>
                        <a:t>13</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SoCalGas</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Kevin Ehsani </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Art Montoya</a:t>
                      </a:r>
                      <a:endParaRPr lang="en-US" sz="2000" b="0" i="0" u="none" strike="noStrike">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3323103097"/>
                  </a:ext>
                </a:extLst>
              </a:tr>
              <a:tr h="316741">
                <a:tc vMerge="1">
                  <a:txBody>
                    <a:bodyPr/>
                    <a:lstStyle/>
                    <a:p>
                      <a:endParaRPr lang="en-US"/>
                    </a:p>
                  </a:txBody>
                  <a:tcPr/>
                </a:tc>
                <a:tc>
                  <a:txBody>
                    <a:bodyPr/>
                    <a:lstStyle/>
                    <a:p>
                      <a:pPr algn="ctr" fontAlgn="b"/>
                      <a:r>
                        <a:rPr lang="en-US" sz="2000" u="none" strike="noStrike" dirty="0">
                          <a:effectLst/>
                        </a:rPr>
                        <a:t>14</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SoCalREN</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Cody Coeckelenbergh</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Patrick Ngo</a:t>
                      </a:r>
                      <a:endParaRPr lang="en-US" sz="2000" b="0" i="0" u="none" strike="noStrike" dirty="0">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2719155038"/>
                  </a:ext>
                </a:extLst>
              </a:tr>
              <a:tr h="316741">
                <a:tc vMerge="1">
                  <a:txBody>
                    <a:bodyPr/>
                    <a:lstStyle/>
                    <a:p>
                      <a:endParaRPr lang="en-US"/>
                    </a:p>
                  </a:txBody>
                  <a:tcPr/>
                </a:tc>
                <a:tc>
                  <a:txBody>
                    <a:bodyPr/>
                    <a:lstStyle/>
                    <a:p>
                      <a:pPr algn="ctr" fontAlgn="b"/>
                      <a:r>
                        <a:rPr lang="en-US" sz="2000" u="none" strike="noStrike" dirty="0">
                          <a:effectLst/>
                        </a:rPr>
                        <a:t>15</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The Energy Coalition</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Craig Perkins </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Chris Ford</a:t>
                      </a:r>
                      <a:endParaRPr lang="en-US" sz="2000" b="0" i="0" u="none" strike="noStrike" dirty="0">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2785161640"/>
                  </a:ext>
                </a:extLst>
              </a:tr>
            </a:tbl>
          </a:graphicData>
        </a:graphic>
      </p:graphicFrame>
    </p:spTree>
    <p:extLst>
      <p:ext uri="{BB962C8B-B14F-4D97-AF65-F5344CB8AC3E}">
        <p14:creationId xmlns:p14="http://schemas.microsoft.com/office/powerpoint/2010/main" val="3051726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39">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7AF582B-ACDF-C844-A2B5-33CD837F6D80}"/>
              </a:ext>
            </a:extLst>
          </p:cNvPr>
          <p:cNvSpPr>
            <a:spLocks noGrp="1"/>
          </p:cNvSpPr>
          <p:nvPr>
            <p:ph type="title"/>
          </p:nvPr>
        </p:nvSpPr>
        <p:spPr>
          <a:xfrm>
            <a:off x="1371597" y="348865"/>
            <a:ext cx="10044023" cy="877729"/>
          </a:xfrm>
        </p:spPr>
        <p:txBody>
          <a:bodyPr anchor="ctr">
            <a:normAutofit fontScale="90000"/>
          </a:bodyPr>
          <a:lstStyle/>
          <a:p>
            <a:r>
              <a:rPr lang="en-US" sz="4000" dirty="0">
                <a:solidFill>
                  <a:srgbClr val="FFFFFF"/>
                </a:solidFill>
              </a:rPr>
              <a:t>Market Support Metrics WG – </a:t>
            </a:r>
            <a:br>
              <a:rPr lang="en-US" sz="4000" dirty="0">
                <a:solidFill>
                  <a:srgbClr val="FFFFFF"/>
                </a:solidFill>
              </a:rPr>
            </a:br>
            <a:r>
              <a:rPr lang="en-US" sz="4000" dirty="0">
                <a:solidFill>
                  <a:srgbClr val="FFFFFF"/>
                </a:solidFill>
              </a:rPr>
              <a:t>Ex-Officio &amp; Non-CAEECC members</a:t>
            </a:r>
          </a:p>
        </p:txBody>
      </p:sp>
      <p:sp>
        <p:nvSpPr>
          <p:cNvPr id="4" name="Slide Number Placeholder 3">
            <a:extLst>
              <a:ext uri="{FF2B5EF4-FFF2-40B4-BE49-F238E27FC236}">
                <a16:creationId xmlns:a16="http://schemas.microsoft.com/office/drawing/2014/main" id="{3D5FD256-3481-2249-81B6-3E2A5A3248CC}"/>
              </a:ext>
            </a:extLst>
          </p:cNvPr>
          <p:cNvSpPr>
            <a:spLocks noGrp="1"/>
          </p:cNvSpPr>
          <p:nvPr>
            <p:ph type="sldNum" sz="quarter" idx="12"/>
          </p:nvPr>
        </p:nvSpPr>
        <p:spPr>
          <a:xfrm>
            <a:off x="11704320" y="6455664"/>
            <a:ext cx="448056"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52D1F0E-ADB9-054E-881E-D5691EC4F528}" type="slidenum">
              <a:rPr kumimoji="0" lang="en-US" sz="1100" b="0" i="0" u="none" strike="noStrike" kern="1200" cap="none" spc="0" normalizeH="0" baseline="0" noProof="0" smtClean="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6</a:t>
            </a:fld>
            <a:endParaRPr kumimoji="0" lang="en-US" sz="11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graphicFrame>
        <p:nvGraphicFramePr>
          <p:cNvPr id="8" name="Content Placeholder 7">
            <a:extLst>
              <a:ext uri="{FF2B5EF4-FFF2-40B4-BE49-F238E27FC236}">
                <a16:creationId xmlns:a16="http://schemas.microsoft.com/office/drawing/2014/main" id="{D69105BF-D97D-BE44-B033-8F43B94565B9}"/>
              </a:ext>
            </a:extLst>
          </p:cNvPr>
          <p:cNvGraphicFramePr>
            <a:graphicFrameLocks noGrp="1"/>
          </p:cNvGraphicFramePr>
          <p:nvPr>
            <p:ph idx="1"/>
            <p:extLst>
              <p:ext uri="{D42A27DB-BD31-4B8C-83A1-F6EECF244321}">
                <p14:modId xmlns:p14="http://schemas.microsoft.com/office/powerpoint/2010/main" val="1091625736"/>
              </p:ext>
            </p:extLst>
          </p:nvPr>
        </p:nvGraphicFramePr>
        <p:xfrm>
          <a:off x="771524" y="1728789"/>
          <a:ext cx="10932795" cy="4549672"/>
        </p:xfrm>
        <a:graphic>
          <a:graphicData uri="http://schemas.openxmlformats.org/drawingml/2006/table">
            <a:tbl>
              <a:tblPr firstRow="1" bandRow="1">
                <a:tableStyleId>{5C22544A-7EE6-4342-B048-85BDC9FD1C3A}</a:tableStyleId>
              </a:tblPr>
              <a:tblGrid>
                <a:gridCol w="680057">
                  <a:extLst>
                    <a:ext uri="{9D8B030D-6E8A-4147-A177-3AD203B41FA5}">
                      <a16:colId xmlns:a16="http://schemas.microsoft.com/office/drawing/2014/main" val="1542509402"/>
                    </a:ext>
                  </a:extLst>
                </a:gridCol>
                <a:gridCol w="741788">
                  <a:extLst>
                    <a:ext uri="{9D8B030D-6E8A-4147-A177-3AD203B41FA5}">
                      <a16:colId xmlns:a16="http://schemas.microsoft.com/office/drawing/2014/main" val="2510032609"/>
                    </a:ext>
                  </a:extLst>
                </a:gridCol>
                <a:gridCol w="4921806">
                  <a:extLst>
                    <a:ext uri="{9D8B030D-6E8A-4147-A177-3AD203B41FA5}">
                      <a16:colId xmlns:a16="http://schemas.microsoft.com/office/drawing/2014/main" val="478458142"/>
                    </a:ext>
                  </a:extLst>
                </a:gridCol>
                <a:gridCol w="2386013">
                  <a:extLst>
                    <a:ext uri="{9D8B030D-6E8A-4147-A177-3AD203B41FA5}">
                      <a16:colId xmlns:a16="http://schemas.microsoft.com/office/drawing/2014/main" val="465466256"/>
                    </a:ext>
                  </a:extLst>
                </a:gridCol>
                <a:gridCol w="2203131">
                  <a:extLst>
                    <a:ext uri="{9D8B030D-6E8A-4147-A177-3AD203B41FA5}">
                      <a16:colId xmlns:a16="http://schemas.microsoft.com/office/drawing/2014/main" val="4096451552"/>
                    </a:ext>
                  </a:extLst>
                </a:gridCol>
              </a:tblGrid>
              <a:tr h="371092">
                <a:tc>
                  <a:txBody>
                    <a:bodyPr/>
                    <a:lstStyle/>
                    <a:p>
                      <a:pPr algn="l" fontAlgn="b"/>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a:t>
                      </a:r>
                      <a:endParaRPr lang="en-US" sz="2000" b="0"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Company</a:t>
                      </a:r>
                      <a:endParaRPr lang="en-US" sz="2000" b="1"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Lead</a:t>
                      </a:r>
                      <a:endParaRPr lang="en-US" sz="2000" b="1" i="0" u="none" strike="noStrike">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a:effectLst/>
                        </a:rPr>
                        <a:t> Alternate</a:t>
                      </a:r>
                      <a:endParaRPr lang="en-US" sz="2000" b="1" i="0" u="none" strike="noStrike">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2811187646"/>
                  </a:ext>
                </a:extLst>
              </a:tr>
              <a:tr h="603811">
                <a:tc rowSpan="7">
                  <a:txBody>
                    <a:bodyPr/>
                    <a:lstStyle/>
                    <a:p>
                      <a:pPr algn="ctr" fontAlgn="ctr"/>
                      <a:r>
                        <a:rPr lang="en-US" sz="2000" b="1" i="0" u="none" strike="noStrike" dirty="0">
                          <a:solidFill>
                            <a:srgbClr val="000000"/>
                          </a:solidFill>
                          <a:effectLst/>
                          <a:latin typeface="Calibri" panose="020F0502020204030204" pitchFamily="34" charset="0"/>
                        </a:rPr>
                        <a:t>NON-CAEECC MEMBERS</a:t>
                      </a:r>
                    </a:p>
                  </a:txBody>
                  <a:tcPr marL="9525" marR="9525" marT="9525" marB="0" vert="vert270" anchor="ctr"/>
                </a:tc>
                <a:tc>
                  <a:txBody>
                    <a:bodyPr/>
                    <a:lstStyle/>
                    <a:p>
                      <a:pPr algn="ctr" fontAlgn="b"/>
                      <a:r>
                        <a:rPr lang="en-US" sz="2000" b="0" i="0" u="none" strike="noStrike" dirty="0">
                          <a:solidFill>
                            <a:srgbClr val="000000"/>
                          </a:solidFill>
                          <a:effectLst/>
                          <a:latin typeface="Calibri" panose="020F0502020204030204" pitchFamily="34" charset="0"/>
                        </a:rPr>
                        <a:t>16</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California Hub for Energy Efficiency Financing (CHEEF), CAEATFA, State Treasurer’s Office</a:t>
                      </a:r>
                    </a:p>
                  </a:txBody>
                  <a:tcPr marL="9525" marR="9525" marT="9525" marB="0" anchor="b"/>
                </a:tc>
                <a:tc>
                  <a:txBody>
                    <a:bodyPr/>
                    <a:lstStyle/>
                    <a:p>
                      <a:pPr algn="l" fontAlgn="b"/>
                      <a:r>
                        <a:rPr lang="en-US" sz="2000" b="0" i="0" u="none" strike="noStrike" dirty="0">
                          <a:solidFill>
                            <a:srgbClr val="000000"/>
                          </a:solidFill>
                          <a:effectLst/>
                          <a:latin typeface="Calibri" panose="020F0502020204030204" pitchFamily="34" charset="0"/>
                        </a:rPr>
                        <a:t>Kaylee D'Amico  </a:t>
                      </a:r>
                    </a:p>
                  </a:txBody>
                  <a:tcPr marL="9525" marR="9525" marT="9525" marB="0" anchor="b"/>
                </a:tc>
                <a:tc>
                  <a:txBody>
                    <a:bodyPr/>
                    <a:lstStyle/>
                    <a:p>
                      <a:pPr algn="l" fontAlgn="b"/>
                      <a:r>
                        <a:rPr lang="en-US" sz="2000" b="0" i="0" u="none" strike="noStrike" dirty="0">
                          <a:solidFill>
                            <a:srgbClr val="000000"/>
                          </a:solidFill>
                          <a:effectLst/>
                          <a:latin typeface="Calibri" panose="020F0502020204030204" pitchFamily="34" charset="0"/>
                        </a:rPr>
                        <a:t>Bill </a:t>
                      </a:r>
                      <a:r>
                        <a:rPr lang="en-US" sz="2000" b="0" i="0" u="none" strike="noStrike" dirty="0" err="1">
                          <a:solidFill>
                            <a:srgbClr val="000000"/>
                          </a:solidFill>
                          <a:effectLst/>
                          <a:latin typeface="Calibri" panose="020F0502020204030204" pitchFamily="34" charset="0"/>
                        </a:rPr>
                        <a:t>Heberger</a:t>
                      </a:r>
                      <a:r>
                        <a:rPr lang="en-US" sz="2000" b="0" i="0" u="none" strike="noStrike" dirty="0">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2693409748"/>
                  </a:ext>
                </a:extLst>
              </a:tr>
              <a:tr h="409867">
                <a:tc vMerge="1">
                  <a:txBody>
                    <a:bodyPr/>
                    <a:lstStyle/>
                    <a:p>
                      <a:endParaRPr lang="en-US"/>
                    </a:p>
                  </a:txBody>
                  <a:tcPr/>
                </a:tc>
                <a:tc>
                  <a:txBody>
                    <a:bodyPr/>
                    <a:lstStyle/>
                    <a:p>
                      <a:pPr algn="ctr" fontAlgn="b"/>
                      <a:r>
                        <a:rPr lang="en-US" sz="2000" b="0" i="0" u="none" strike="noStrike" dirty="0">
                          <a:solidFill>
                            <a:srgbClr val="000000"/>
                          </a:solidFill>
                          <a:effectLst/>
                          <a:latin typeface="Calibri" panose="020F0502020204030204" pitchFamily="34" charset="0"/>
                        </a:rPr>
                        <a:t>17</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EAJ Energy Advisors, LLV</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Steve McCarty   </a:t>
                      </a: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49615019"/>
                  </a:ext>
                </a:extLst>
              </a:tr>
              <a:tr h="371092">
                <a:tc vMerge="1">
                  <a:txBody>
                    <a:bodyPr/>
                    <a:lstStyle/>
                    <a:p>
                      <a:endParaRPr lang="en-US"/>
                    </a:p>
                  </a:txBody>
                  <a:tcPr/>
                </a:tc>
                <a:tc>
                  <a:txBody>
                    <a:bodyPr/>
                    <a:lstStyle/>
                    <a:p>
                      <a:pPr algn="ctr" fontAlgn="b"/>
                      <a:r>
                        <a:rPr lang="en-US" sz="2000" b="0" i="0" u="none" strike="noStrike" dirty="0">
                          <a:solidFill>
                            <a:srgbClr val="000000"/>
                          </a:solidFill>
                          <a:effectLst/>
                          <a:latin typeface="Calibri" panose="020F0502020204030204" pitchFamily="34" charset="0"/>
                        </a:rPr>
                        <a:t>18</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Nexant</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Dan Sperber   </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Kimberly Rodriguez  </a:t>
                      </a:r>
                    </a:p>
                  </a:txBody>
                  <a:tcPr marL="9525" marR="9525" marT="9525" marB="0" anchor="b"/>
                </a:tc>
                <a:extLst>
                  <a:ext uri="{0D108BD9-81ED-4DB2-BD59-A6C34878D82A}">
                    <a16:rowId xmlns:a16="http://schemas.microsoft.com/office/drawing/2014/main" val="2146156092"/>
                  </a:ext>
                </a:extLst>
              </a:tr>
              <a:tr h="371092">
                <a:tc vMerge="1">
                  <a:txBody>
                    <a:bodyPr/>
                    <a:lstStyle/>
                    <a:p>
                      <a:endParaRPr lang="en-US"/>
                    </a:p>
                  </a:txBody>
                  <a:tcPr/>
                </a:tc>
                <a:tc>
                  <a:txBody>
                    <a:bodyPr/>
                    <a:lstStyle/>
                    <a:p>
                      <a:pPr algn="ctr" fontAlgn="b"/>
                      <a:r>
                        <a:rPr lang="en-US" sz="2000" b="0" i="0" u="none" strike="noStrike" dirty="0">
                          <a:solidFill>
                            <a:srgbClr val="000000"/>
                          </a:solidFill>
                          <a:effectLst/>
                          <a:latin typeface="Calibri" panose="020F0502020204030204" pitchFamily="34" charset="0"/>
                        </a:rPr>
                        <a:t>19</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The Mendota Group</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Grey Staples</a:t>
                      </a: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2790340"/>
                  </a:ext>
                </a:extLst>
              </a:tr>
              <a:tr h="371092">
                <a:tc vMerge="1">
                  <a:txBody>
                    <a:bodyPr/>
                    <a:lstStyle/>
                    <a:p>
                      <a:endParaRPr lang="en-US"/>
                    </a:p>
                  </a:txBody>
                  <a:tcPr/>
                </a:tc>
                <a:tc>
                  <a:txBody>
                    <a:bodyPr/>
                    <a:lstStyle/>
                    <a:p>
                      <a:pPr algn="ctr" fontAlgn="b"/>
                      <a:r>
                        <a:rPr lang="en-US" sz="2000" b="0" i="0" u="none" strike="noStrike" dirty="0">
                          <a:solidFill>
                            <a:srgbClr val="000000"/>
                          </a:solidFill>
                          <a:effectLst/>
                          <a:latin typeface="Calibri" panose="020F0502020204030204" pitchFamily="34" charset="0"/>
                        </a:rPr>
                        <a:t>20</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TRC</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Myron Graessle</a:t>
                      </a: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83502516"/>
                  </a:ext>
                </a:extLst>
              </a:tr>
              <a:tr h="371092">
                <a:tc vMerge="1">
                  <a:txBody>
                    <a:bodyPr/>
                    <a:lstStyle/>
                    <a:p>
                      <a:endParaRPr lang="en-US"/>
                    </a:p>
                  </a:txBody>
                  <a:tcPr/>
                </a:tc>
                <a:tc>
                  <a:txBody>
                    <a:bodyPr/>
                    <a:lstStyle/>
                    <a:p>
                      <a:pPr algn="ctr" fontAlgn="b"/>
                      <a:r>
                        <a:rPr lang="en-US" sz="2000" b="0" i="0" u="none" strike="noStrike" dirty="0">
                          <a:solidFill>
                            <a:srgbClr val="000000"/>
                          </a:solidFill>
                          <a:effectLst/>
                          <a:latin typeface="Calibri" panose="020F0502020204030204" pitchFamily="34" charset="0"/>
                        </a:rPr>
                        <a:t>21</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Viridis Consulting</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Mabell Garcia Paine     </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Don Arambula</a:t>
                      </a:r>
                    </a:p>
                  </a:txBody>
                  <a:tcPr marL="9525" marR="9525" marT="9525" marB="0" anchor="b"/>
                </a:tc>
                <a:extLst>
                  <a:ext uri="{0D108BD9-81ED-4DB2-BD59-A6C34878D82A}">
                    <a16:rowId xmlns:a16="http://schemas.microsoft.com/office/drawing/2014/main" val="3844723477"/>
                  </a:ext>
                </a:extLst>
              </a:tr>
              <a:tr h="371092">
                <a:tc vMerge="1">
                  <a:txBody>
                    <a:bodyPr/>
                    <a:lstStyle/>
                    <a:p>
                      <a:endParaRPr lang="en-US"/>
                    </a:p>
                  </a:txBody>
                  <a:tcPr/>
                </a:tc>
                <a:tc>
                  <a:txBody>
                    <a:bodyPr/>
                    <a:lstStyle/>
                    <a:p>
                      <a:pPr algn="ctr" fontAlgn="b"/>
                      <a:r>
                        <a:rPr lang="en-US" sz="2000" b="0" i="0" u="none" strike="noStrike" dirty="0">
                          <a:solidFill>
                            <a:srgbClr val="000000"/>
                          </a:solidFill>
                          <a:effectLst/>
                          <a:latin typeface="Calibri" panose="020F0502020204030204" pitchFamily="34" charset="0"/>
                        </a:rPr>
                        <a:t>22</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Workforce Incubator</a:t>
                      </a:r>
                    </a:p>
                  </a:txBody>
                  <a:tcPr marL="9525" marR="9525" marT="9525" marB="0" anchor="b"/>
                </a:tc>
                <a:tc>
                  <a:txBody>
                    <a:bodyPr/>
                    <a:lstStyle/>
                    <a:p>
                      <a:pPr algn="l" fontAlgn="b"/>
                      <a:r>
                        <a:rPr lang="en-US" sz="2000" b="0" i="0" u="none" strike="noStrike">
                          <a:solidFill>
                            <a:srgbClr val="000000"/>
                          </a:solidFill>
                          <a:effectLst/>
                          <a:latin typeface="Calibri" panose="020F0502020204030204" pitchFamily="34" charset="0"/>
                        </a:rPr>
                        <a:t>Jim Caldwell</a:t>
                      </a: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57382339"/>
                  </a:ext>
                </a:extLst>
              </a:tr>
              <a:tr h="371092">
                <a:tc rowSpan="2">
                  <a:txBody>
                    <a:bodyPr/>
                    <a:lstStyle/>
                    <a:p>
                      <a:pPr algn="ctr" fontAlgn="ctr"/>
                      <a:r>
                        <a:rPr lang="en-US" sz="2000" b="1" u="none" strike="noStrike" dirty="0">
                          <a:effectLst/>
                        </a:rPr>
                        <a:t>EX- OFFICIO </a:t>
                      </a:r>
                      <a:endParaRPr lang="en-US" sz="2000" b="1" i="0" u="none" strike="noStrike" dirty="0">
                        <a:solidFill>
                          <a:srgbClr val="000000"/>
                        </a:solidFill>
                        <a:effectLst/>
                        <a:latin typeface="Calibri" panose="020F0502020204030204" pitchFamily="34" charset="0"/>
                      </a:endParaRPr>
                    </a:p>
                  </a:txBody>
                  <a:tcPr marL="8636" marR="8636" marT="8636" marB="0" vert="vert270" anchor="ctr"/>
                </a:tc>
                <a:tc>
                  <a:txBody>
                    <a:bodyPr/>
                    <a:lstStyle/>
                    <a:p>
                      <a:pPr algn="ctr" fontAlgn="b"/>
                      <a:r>
                        <a:rPr lang="en-US" sz="2000" b="0" i="0" u="none" strike="noStrike" dirty="0">
                          <a:solidFill>
                            <a:srgbClr val="000000"/>
                          </a:solidFill>
                          <a:effectLst/>
                          <a:latin typeface="Calibri" panose="020F0502020204030204" pitchFamily="34" charset="0"/>
                        </a:rPr>
                        <a:t>23</a:t>
                      </a:r>
                    </a:p>
                  </a:txBody>
                  <a:tcPr marL="8636" marR="8636" marT="8636" marB="0" anchor="b"/>
                </a:tc>
                <a:tc>
                  <a:txBody>
                    <a:bodyPr/>
                    <a:lstStyle/>
                    <a:p>
                      <a:pPr algn="l" fontAlgn="b"/>
                      <a:r>
                        <a:rPr lang="en-US" sz="2000" u="none" strike="noStrike" dirty="0">
                          <a:effectLst/>
                        </a:rPr>
                        <a:t>CPUC</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Ely </a:t>
                      </a:r>
                      <a:r>
                        <a:rPr lang="en-US" sz="2000" u="none" strike="noStrike" dirty="0" err="1">
                          <a:effectLst/>
                        </a:rPr>
                        <a:t>Jacobsohn</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Alexander “Sasha” </a:t>
                      </a:r>
                      <a:r>
                        <a:rPr lang="en-US" sz="2000" u="none" strike="noStrike" dirty="0" err="1">
                          <a:effectLst/>
                        </a:rPr>
                        <a:t>Merigan</a:t>
                      </a:r>
                      <a:r>
                        <a:rPr lang="en-US" sz="2000" u="none" strike="noStrike" dirty="0">
                          <a:effectLst/>
                        </a:rPr>
                        <a:t>  &amp; Peng Gong</a:t>
                      </a:r>
                      <a:endParaRPr lang="en-US" sz="2000" b="0" i="0" u="none" strike="noStrike" dirty="0">
                        <a:solidFill>
                          <a:srgbClr val="00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758887440"/>
                  </a:ext>
                </a:extLst>
              </a:tr>
              <a:tr h="371092">
                <a:tc vMerge="1">
                  <a:txBody>
                    <a:bodyPr/>
                    <a:lstStyle/>
                    <a:p>
                      <a:endParaRPr lang="en-US"/>
                    </a:p>
                  </a:txBody>
                  <a:tcPr/>
                </a:tc>
                <a:tc>
                  <a:txBody>
                    <a:bodyPr/>
                    <a:lstStyle/>
                    <a:p>
                      <a:pPr algn="ctr" fontAlgn="b"/>
                      <a:r>
                        <a:rPr lang="en-US" sz="2000" b="0" i="0" u="none" strike="noStrike" dirty="0">
                          <a:solidFill>
                            <a:srgbClr val="000000"/>
                          </a:solidFill>
                          <a:effectLst/>
                          <a:latin typeface="Calibri" panose="020F0502020204030204" pitchFamily="34" charset="0"/>
                        </a:rPr>
                        <a:t>24</a:t>
                      </a:r>
                    </a:p>
                  </a:txBody>
                  <a:tcPr marL="8636" marR="8636" marT="8636" marB="0" anchor="b"/>
                </a:tc>
                <a:tc>
                  <a:txBody>
                    <a:bodyPr/>
                    <a:lstStyle/>
                    <a:p>
                      <a:pPr algn="l" fontAlgn="b"/>
                      <a:r>
                        <a:rPr lang="en-US" sz="2000" u="none" strike="noStrike" dirty="0">
                          <a:effectLst/>
                        </a:rPr>
                        <a:t>CEC</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Brian Samuelson</a:t>
                      </a:r>
                      <a:endParaRPr lang="en-US" sz="2000" b="0" i="0" u="none" strike="noStrike" dirty="0">
                        <a:solidFill>
                          <a:srgbClr val="000000"/>
                        </a:solidFill>
                        <a:effectLst/>
                        <a:latin typeface="Calibri" panose="020F0502020204030204" pitchFamily="34" charset="0"/>
                      </a:endParaRPr>
                    </a:p>
                  </a:txBody>
                  <a:tcPr marL="8636" marR="8636" marT="8636" marB="0" anchor="b"/>
                </a:tc>
                <a:tc>
                  <a:txBody>
                    <a:bodyPr/>
                    <a:lstStyle/>
                    <a:p>
                      <a:pPr algn="l" fontAlgn="b"/>
                      <a:r>
                        <a:rPr lang="en-US" sz="2000" u="none" strike="noStrike" dirty="0">
                          <a:effectLst/>
                        </a:rPr>
                        <a:t> </a:t>
                      </a:r>
                      <a:endParaRPr lang="en-US" sz="2000" b="0" i="0" u="none" strike="noStrike" dirty="0">
                        <a:solidFill>
                          <a:srgbClr val="FF0000"/>
                        </a:solidFill>
                        <a:effectLst/>
                        <a:latin typeface="Calibri" panose="020F0502020204030204" pitchFamily="34" charset="0"/>
                      </a:endParaRPr>
                    </a:p>
                  </a:txBody>
                  <a:tcPr marL="8636" marR="8636" marT="8636" marB="0" anchor="b"/>
                </a:tc>
                <a:extLst>
                  <a:ext uri="{0D108BD9-81ED-4DB2-BD59-A6C34878D82A}">
                    <a16:rowId xmlns:a16="http://schemas.microsoft.com/office/drawing/2014/main" val="2532217815"/>
                  </a:ext>
                </a:extLst>
              </a:tr>
            </a:tbl>
          </a:graphicData>
        </a:graphic>
      </p:graphicFrame>
    </p:spTree>
    <p:extLst>
      <p:ext uri="{BB962C8B-B14F-4D97-AF65-F5344CB8AC3E}">
        <p14:creationId xmlns:p14="http://schemas.microsoft.com/office/powerpoint/2010/main" val="3066385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DA2D0A-C856-F940-B773-D70FBA3D14F1}"/>
              </a:ext>
            </a:extLst>
          </p:cNvPr>
          <p:cNvSpPr>
            <a:spLocks noGrp="1"/>
          </p:cNvSpPr>
          <p:nvPr>
            <p:ph type="title"/>
          </p:nvPr>
        </p:nvSpPr>
        <p:spPr>
          <a:xfrm>
            <a:off x="1008184" y="-68860"/>
            <a:ext cx="10175631" cy="1111843"/>
          </a:xfrm>
        </p:spPr>
        <p:txBody>
          <a:bodyPr anchor="ctr">
            <a:normAutofit/>
          </a:bodyPr>
          <a:lstStyle/>
          <a:p>
            <a:pPr algn="ctr"/>
            <a:r>
              <a:rPr lang="en-US" sz="4000" dirty="0"/>
              <a:t>Disclosures (for non-CAEECC members)</a:t>
            </a:r>
          </a:p>
        </p:txBody>
      </p:sp>
      <p:sp>
        <p:nvSpPr>
          <p:cNvPr id="3" name="Content Placeholder 2">
            <a:extLst>
              <a:ext uri="{FF2B5EF4-FFF2-40B4-BE49-F238E27FC236}">
                <a16:creationId xmlns:a16="http://schemas.microsoft.com/office/drawing/2014/main" id="{3A7CE54C-03AE-0A4F-91B0-5D35DBD5083E}"/>
              </a:ext>
            </a:extLst>
          </p:cNvPr>
          <p:cNvSpPr>
            <a:spLocks noGrp="1"/>
          </p:cNvSpPr>
          <p:nvPr>
            <p:ph idx="1"/>
          </p:nvPr>
        </p:nvSpPr>
        <p:spPr>
          <a:xfrm>
            <a:off x="881743" y="781908"/>
            <a:ext cx="10299023" cy="767904"/>
          </a:xfrm>
        </p:spPr>
        <p:txBody>
          <a:bodyPr anchor="ctr">
            <a:normAutofit/>
          </a:bodyPr>
          <a:lstStyle/>
          <a:p>
            <a:pPr marL="0" indent="0" algn="ctr">
              <a:buNone/>
            </a:pPr>
            <a:r>
              <a:rPr lang="en-US" sz="1400" i="1" dirty="0"/>
              <a:t>Per disclosure Groundrule, Non-CAEECC Member organizations participating in a Working Group are required to disclose to the Working Group and the Facilitation Team the entities with whom they are doing energy-related business with or for, both currently and within the past year. If new contractual relationships develop during the course of the Working Group, they will update their disclosure.</a:t>
            </a:r>
            <a:endParaRPr lang="en-US" sz="1400" dirty="0">
              <a:highlight>
                <a:srgbClr val="FFFF00"/>
              </a:highlight>
            </a:endParaRPr>
          </a:p>
        </p:txBody>
      </p:sp>
      <p:sp>
        <p:nvSpPr>
          <p:cNvPr id="4" name="Slide Number Placeholder 3">
            <a:extLst>
              <a:ext uri="{FF2B5EF4-FFF2-40B4-BE49-F238E27FC236}">
                <a16:creationId xmlns:a16="http://schemas.microsoft.com/office/drawing/2014/main" id="{8CB76EA4-DA7E-6542-8C35-941ED71D2E4F}"/>
              </a:ext>
            </a:extLst>
          </p:cNvPr>
          <p:cNvSpPr>
            <a:spLocks noGrp="1"/>
          </p:cNvSpPr>
          <p:nvPr>
            <p:ph type="sldNum" sz="quarter" idx="12"/>
          </p:nvPr>
        </p:nvSpPr>
        <p:spPr>
          <a:xfrm>
            <a:off x="8610600" y="6356350"/>
            <a:ext cx="2743200" cy="365125"/>
          </a:xfrm>
        </p:spPr>
        <p:txBody>
          <a:bodyPr>
            <a:normAutofit/>
          </a:bodyPr>
          <a:lstStyle/>
          <a:p>
            <a:pPr>
              <a:spcAft>
                <a:spcPts val="600"/>
              </a:spcAft>
            </a:pPr>
            <a:fld id="{B52D1F0E-ADB9-054E-881E-D5691EC4F528}" type="slidenum">
              <a:rPr lang="en-US" smtClean="0"/>
              <a:pPr>
                <a:spcAft>
                  <a:spcPts val="600"/>
                </a:spcAft>
              </a:pPr>
              <a:t>7</a:t>
            </a:fld>
            <a:endParaRPr lang="en-US"/>
          </a:p>
        </p:txBody>
      </p:sp>
      <p:graphicFrame>
        <p:nvGraphicFramePr>
          <p:cNvPr id="5" name="Table 4">
            <a:extLst>
              <a:ext uri="{FF2B5EF4-FFF2-40B4-BE49-F238E27FC236}">
                <a16:creationId xmlns:a16="http://schemas.microsoft.com/office/drawing/2014/main" id="{5B5474D6-CA98-DB4D-A7B9-B4B2355046DB}"/>
              </a:ext>
            </a:extLst>
          </p:cNvPr>
          <p:cNvGraphicFramePr>
            <a:graphicFrameLocks noGrp="1"/>
          </p:cNvGraphicFramePr>
          <p:nvPr>
            <p:extLst>
              <p:ext uri="{D42A27DB-BD31-4B8C-83A1-F6EECF244321}">
                <p14:modId xmlns:p14="http://schemas.microsoft.com/office/powerpoint/2010/main" val="2865852096"/>
              </p:ext>
            </p:extLst>
          </p:nvPr>
        </p:nvGraphicFramePr>
        <p:xfrm>
          <a:off x="1005135" y="1523171"/>
          <a:ext cx="10024815" cy="4491885"/>
        </p:xfrm>
        <a:graphic>
          <a:graphicData uri="http://schemas.openxmlformats.org/drawingml/2006/table">
            <a:tbl>
              <a:tblPr>
                <a:tableStyleId>{5C22544A-7EE6-4342-B048-85BDC9FD1C3A}</a:tableStyleId>
              </a:tblPr>
              <a:tblGrid>
                <a:gridCol w="2464490">
                  <a:extLst>
                    <a:ext uri="{9D8B030D-6E8A-4147-A177-3AD203B41FA5}">
                      <a16:colId xmlns:a16="http://schemas.microsoft.com/office/drawing/2014/main" val="3939447200"/>
                    </a:ext>
                  </a:extLst>
                </a:gridCol>
                <a:gridCol w="7560325">
                  <a:extLst>
                    <a:ext uri="{9D8B030D-6E8A-4147-A177-3AD203B41FA5}">
                      <a16:colId xmlns:a16="http://schemas.microsoft.com/office/drawing/2014/main" val="1383198809"/>
                    </a:ext>
                  </a:extLst>
                </a:gridCol>
              </a:tblGrid>
              <a:tr h="293390">
                <a:tc>
                  <a:txBody>
                    <a:bodyPr/>
                    <a:lstStyle/>
                    <a:p>
                      <a:pPr algn="l" fontAlgn="b"/>
                      <a:r>
                        <a:rPr lang="en-US" sz="1800" b="1" u="none" strike="noStrike" dirty="0">
                          <a:effectLst/>
                        </a:rPr>
                        <a:t>Organization</a:t>
                      </a:r>
                      <a:endParaRPr lang="en-US" sz="1800" b="1"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800" b="1" u="none" strike="noStrike" dirty="0">
                          <a:effectLst/>
                        </a:rPr>
                        <a:t>Disclosures</a:t>
                      </a:r>
                      <a:endParaRPr lang="en-US" sz="1800" b="1"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1219551"/>
                  </a:ext>
                </a:extLst>
              </a:tr>
              <a:tr h="605937">
                <a:tc>
                  <a:txBody>
                    <a:bodyPr/>
                    <a:lstStyle/>
                    <a:p>
                      <a:pPr algn="l" fontAlgn="b"/>
                      <a:r>
                        <a:rPr lang="en-US" sz="1600" b="0" u="none" strike="noStrike" dirty="0">
                          <a:effectLst/>
                        </a:rPr>
                        <a:t>CHEEF, CAEATFA, State Treasurer’s Office</a:t>
                      </a:r>
                      <a:endParaRPr lang="en-US" sz="1600" b="0"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Center for Sustainable Energy, and Energy Futures Group</a:t>
                      </a:r>
                      <a:endParaRPr lang="en-US" sz="1600" b="0"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5801767"/>
                  </a:ext>
                </a:extLst>
              </a:tr>
              <a:tr h="253772">
                <a:tc>
                  <a:txBody>
                    <a:bodyPr/>
                    <a:lstStyle/>
                    <a:p>
                      <a:pPr algn="l" fontAlgn="b"/>
                      <a:r>
                        <a:rPr lang="en-US" sz="1600" b="0" u="none" strike="noStrike" dirty="0">
                          <a:effectLst/>
                        </a:rPr>
                        <a:t>EAJ Energy Advisors, LLV</a:t>
                      </a:r>
                      <a:endParaRPr lang="en-US" sz="1600" b="0"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a:effectLst/>
                        </a:rPr>
                        <a:t>PG&amp;E </a:t>
                      </a:r>
                      <a:endParaRPr lang="en-US" sz="1600" b="0" i="0" u="none" strike="noStrike">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3553500"/>
                  </a:ext>
                </a:extLst>
              </a:tr>
              <a:tr h="649949">
                <a:tc>
                  <a:txBody>
                    <a:bodyPr/>
                    <a:lstStyle/>
                    <a:p>
                      <a:pPr algn="l" fontAlgn="b"/>
                      <a:r>
                        <a:rPr lang="en-US" sz="1600" b="0" u="none" strike="noStrike" dirty="0" err="1">
                          <a:effectLst/>
                        </a:rPr>
                        <a:t>Nexant</a:t>
                      </a:r>
                      <a:endParaRPr lang="en-US" sz="1600" b="0"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PG&amp;E, SCE, SDG&amp;E, SCG, Pacific Power, SMUD, Burbank W&amp;P, Silicon Valley Power, CAISO, LADWP, CPUC, Imperial Irrigation District, Western Area Power Adm, South West Power Adm, Dept of Water Resources</a:t>
                      </a:r>
                      <a:endParaRPr lang="en-US" sz="1600" b="0"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4166330"/>
                  </a:ext>
                </a:extLst>
              </a:tr>
              <a:tr h="451860">
                <a:tc>
                  <a:txBody>
                    <a:bodyPr/>
                    <a:lstStyle/>
                    <a:p>
                      <a:pPr algn="l" fontAlgn="b"/>
                      <a:r>
                        <a:rPr lang="en-US" sz="1600" b="0" u="none" strike="noStrike" dirty="0">
                          <a:effectLst/>
                        </a:rPr>
                        <a:t>The Mendota Group</a:t>
                      </a:r>
                      <a:endParaRPr lang="en-US" sz="1600" b="0"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Independent Evaluator for SDG&amp;E, SoCalGas and PG&amp;E third-party solicitations</a:t>
                      </a:r>
                      <a:endParaRPr lang="en-US" sz="1600" b="0"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191813"/>
                  </a:ext>
                </a:extLst>
              </a:tr>
              <a:tr h="1244213">
                <a:tc>
                  <a:txBody>
                    <a:bodyPr/>
                    <a:lstStyle/>
                    <a:p>
                      <a:pPr algn="l" fontAlgn="b"/>
                      <a:r>
                        <a:rPr lang="en-US" sz="1600" b="0" u="none" strike="noStrike" dirty="0">
                          <a:effectLst/>
                        </a:rPr>
                        <a:t>TRC</a:t>
                      </a:r>
                      <a:endParaRPr lang="en-US" sz="1600" b="0"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ABAG, CEC, CSE, City of Alameda, City of Riverside, City of Santa Ana, City of Santa Cruz, Contra Costa Community College District, EBCE, EPRI, LBNL, Liberty Utilities, LA County Metro, LADWP, MCE, PG&amp;E, Peninsula Clean Energy, Riverside Public Utilities, SDG&amp;E, SFPUC, SVP, SMUD, Sonoma Clean Power, SCE, SoCalGas, SoCal Public Power Authority, The Energy Coalition</a:t>
                      </a:r>
                      <a:endParaRPr lang="en-US" sz="1600" b="0"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195598"/>
                  </a:ext>
                </a:extLst>
              </a:tr>
              <a:tr h="649949">
                <a:tc>
                  <a:txBody>
                    <a:bodyPr/>
                    <a:lstStyle/>
                    <a:p>
                      <a:pPr algn="l" fontAlgn="b"/>
                      <a:r>
                        <a:rPr lang="en-US" sz="1600" b="0" u="none" strike="noStrike" dirty="0" err="1">
                          <a:effectLst/>
                        </a:rPr>
                        <a:t>Viridis</a:t>
                      </a:r>
                      <a:r>
                        <a:rPr lang="en-US" sz="1600" b="0" u="none" strike="noStrike" dirty="0">
                          <a:effectLst/>
                        </a:rPr>
                        <a:t> Consulting</a:t>
                      </a:r>
                      <a:endParaRPr lang="en-US" sz="1600" b="0"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Four CA IOUs (SDG&amp;E, SCE, PG&amp;E and SCG) to serve as an independent evaluator monitoring their ongoing EE solicitations; SoCalGas; Sonoma Clean Power; </a:t>
                      </a:r>
                      <a:r>
                        <a:rPr lang="en-US" sz="1600" u="none" strike="noStrike" dirty="0" err="1">
                          <a:effectLst/>
                        </a:rPr>
                        <a:t>Willdan</a:t>
                      </a:r>
                      <a:endParaRPr lang="en-US" sz="1600" b="0"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1783104"/>
                  </a:ext>
                </a:extLst>
              </a:tr>
              <a:tr h="253772">
                <a:tc>
                  <a:txBody>
                    <a:bodyPr/>
                    <a:lstStyle/>
                    <a:p>
                      <a:pPr algn="l" fontAlgn="b"/>
                      <a:r>
                        <a:rPr lang="en-US" sz="1600" b="0" u="none" strike="noStrike" dirty="0">
                          <a:effectLst/>
                        </a:rPr>
                        <a:t>Workforce Incubator</a:t>
                      </a:r>
                      <a:endParaRPr lang="en-US" sz="1600" b="0"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none</a:t>
                      </a:r>
                      <a:endParaRPr lang="en-US" sz="1600" b="0" i="0" u="none" strike="noStrike" dirty="0">
                        <a:solidFill>
                          <a:srgbClr val="000000"/>
                        </a:solidFill>
                        <a:effectLst/>
                        <a:latin typeface="Calibri" panose="020F0502020204030204" pitchFamily="34" charset="0"/>
                      </a:endParaRPr>
                    </a:p>
                  </a:txBody>
                  <a:tcPr marL="7472" marR="7472" marT="74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79472250"/>
                  </a:ext>
                </a:extLst>
              </a:tr>
            </a:tbl>
          </a:graphicData>
        </a:graphic>
      </p:graphicFrame>
      <p:sp>
        <p:nvSpPr>
          <p:cNvPr id="6" name="TextBox 5">
            <a:extLst>
              <a:ext uri="{FF2B5EF4-FFF2-40B4-BE49-F238E27FC236}">
                <a16:creationId xmlns:a16="http://schemas.microsoft.com/office/drawing/2014/main" id="{E885E2D6-BF9A-E244-87AF-9196B95BFEA3}"/>
              </a:ext>
            </a:extLst>
          </p:cNvPr>
          <p:cNvSpPr txBox="1"/>
          <p:nvPr/>
        </p:nvSpPr>
        <p:spPr>
          <a:xfrm>
            <a:off x="1005134" y="6106886"/>
            <a:ext cx="10348665" cy="553998"/>
          </a:xfrm>
          <a:prstGeom prst="rect">
            <a:avLst/>
          </a:prstGeom>
          <a:noFill/>
        </p:spPr>
        <p:txBody>
          <a:bodyPr wrap="square" rtlCol="0">
            <a:spAutoFit/>
          </a:bodyPr>
          <a:lstStyle/>
          <a:p>
            <a:r>
              <a:rPr lang="en-US" sz="1500" i="1" dirty="0"/>
              <a:t>Note: These WG Members have also all indicated that they will be representing their own respective organization in this WG, and not organizations with whom they are conducting energy-related business</a:t>
            </a:r>
          </a:p>
        </p:txBody>
      </p:sp>
    </p:spTree>
    <p:extLst>
      <p:ext uri="{BB962C8B-B14F-4D97-AF65-F5344CB8AC3E}">
        <p14:creationId xmlns:p14="http://schemas.microsoft.com/office/powerpoint/2010/main" val="2063292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3E57A3F2-3497-430E-BCD2-151E9B574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6">
            <a:extLst>
              <a:ext uri="{FF2B5EF4-FFF2-40B4-BE49-F238E27FC236}">
                <a16:creationId xmlns:a16="http://schemas.microsoft.com/office/drawing/2014/main" id="{88B1F424-0E60-4F04-AFC7-00E1F21101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521144" y="911116"/>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7">
            <a:extLst>
              <a:ext uri="{FF2B5EF4-FFF2-40B4-BE49-F238E27FC236}">
                <a16:creationId xmlns:a16="http://schemas.microsoft.com/office/drawing/2014/main" id="{6B509DD1-7F4E-4C4D-9B18-626473A5F7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00164" y="643467"/>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2" name="Rectangle 8">
            <a:extLst>
              <a:ext uri="{FF2B5EF4-FFF2-40B4-BE49-F238E27FC236}">
                <a16:creationId xmlns:a16="http://schemas.microsoft.com/office/drawing/2014/main" id="{BB89D3BB-9A77-48E3-8C98-9A0A1DD4F7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95529" y="644382"/>
            <a:ext cx="3856024"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F54208A-81BB-0A43-B74A-F4847B7ADDF5}"/>
              </a:ext>
            </a:extLst>
          </p:cNvPr>
          <p:cNvSpPr>
            <a:spLocks noGrp="1"/>
          </p:cNvSpPr>
          <p:nvPr>
            <p:ph type="title"/>
          </p:nvPr>
        </p:nvSpPr>
        <p:spPr>
          <a:xfrm>
            <a:off x="1322754" y="1522820"/>
            <a:ext cx="2748041" cy="3601914"/>
          </a:xfrm>
        </p:spPr>
        <p:txBody>
          <a:bodyPr anchor="ctr">
            <a:normAutofit/>
          </a:bodyPr>
          <a:lstStyle/>
          <a:p>
            <a:r>
              <a:rPr lang="en-US" sz="3600">
                <a:solidFill>
                  <a:srgbClr val="FFFFFF"/>
                </a:solidFill>
              </a:rPr>
              <a:t>WORKING GROUP CHARGE &amp; PROCESS</a:t>
            </a:r>
          </a:p>
        </p:txBody>
      </p:sp>
      <p:graphicFrame>
        <p:nvGraphicFramePr>
          <p:cNvPr id="42" name="Text Placeholder 2">
            <a:extLst>
              <a:ext uri="{FF2B5EF4-FFF2-40B4-BE49-F238E27FC236}">
                <a16:creationId xmlns:a16="http://schemas.microsoft.com/office/drawing/2014/main" id="{4F90739D-35B5-469E-98B2-59417768434A}"/>
              </a:ext>
            </a:extLst>
          </p:cNvPr>
          <p:cNvGraphicFramePr>
            <a:graphicFrameLocks noGrp="1"/>
          </p:cNvGraphicFramePr>
          <p:nvPr>
            <p:ph idx="1"/>
            <p:extLst>
              <p:ext uri="{D42A27DB-BD31-4B8C-83A1-F6EECF244321}">
                <p14:modId xmlns:p14="http://schemas.microsoft.com/office/powerpoint/2010/main" val="931404615"/>
              </p:ext>
            </p:extLst>
          </p:nvPr>
        </p:nvGraphicFramePr>
        <p:xfrm>
          <a:off x="5042848" y="643467"/>
          <a:ext cx="6489510" cy="52525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9932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9916701-3764-4A49-952B-BEBBC35EFB36}"/>
              </a:ext>
            </a:extLst>
          </p:cNvPr>
          <p:cNvSpPr>
            <a:spLocks noGrp="1"/>
          </p:cNvSpPr>
          <p:nvPr>
            <p:ph type="title"/>
          </p:nvPr>
        </p:nvSpPr>
        <p:spPr>
          <a:xfrm>
            <a:off x="838200" y="365125"/>
            <a:ext cx="10515600" cy="1325563"/>
          </a:xfrm>
        </p:spPr>
        <p:txBody>
          <a:bodyPr>
            <a:normAutofit/>
          </a:bodyPr>
          <a:lstStyle/>
          <a:p>
            <a:r>
              <a:rPr lang="en-US" dirty="0"/>
              <a:t>Working Group Overview</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7A4EFCB-2E64-814A-9839-9E8C266DB8E9}"/>
              </a:ext>
            </a:extLst>
          </p:cNvPr>
          <p:cNvSpPr>
            <a:spLocks noGrp="1"/>
          </p:cNvSpPr>
          <p:nvPr>
            <p:ph idx="1"/>
          </p:nvPr>
        </p:nvSpPr>
        <p:spPr>
          <a:xfrm>
            <a:off x="838200" y="1825625"/>
            <a:ext cx="10515600" cy="4351338"/>
          </a:xfrm>
        </p:spPr>
        <p:txBody>
          <a:bodyPr>
            <a:normAutofit/>
          </a:bodyPr>
          <a:lstStyle/>
          <a:p>
            <a:r>
              <a:rPr lang="en-US" sz="2600" b="1" dirty="0"/>
              <a:t>Charge</a:t>
            </a:r>
            <a:r>
              <a:rPr lang="en-US" sz="2600" dirty="0"/>
              <a:t>: Recommend to ED/Commission and PAs Objectives &amp; Metrics, plus approach for target-setting</a:t>
            </a:r>
          </a:p>
          <a:p>
            <a:r>
              <a:rPr lang="en-US" sz="2600" b="1" dirty="0"/>
              <a:t>Two separate but parallel Working Groups</a:t>
            </a:r>
            <a:r>
              <a:rPr lang="en-US" sz="2600" dirty="0"/>
              <a:t>—one on Equity segment; the other on Market Support segment</a:t>
            </a:r>
          </a:p>
          <a:p>
            <a:r>
              <a:rPr lang="en-US" sz="2600" b="1" dirty="0"/>
              <a:t>4 half-day WG meetings</a:t>
            </a:r>
            <a:r>
              <a:rPr lang="en-US" sz="2600" dirty="0"/>
              <a:t>: July-September 2021</a:t>
            </a:r>
          </a:p>
          <a:p>
            <a:r>
              <a:rPr lang="en-US" sz="2600" b="1" dirty="0"/>
              <a:t>Report</a:t>
            </a:r>
            <a:r>
              <a:rPr lang="en-US" sz="2600" dirty="0"/>
              <a:t> delivered to PAs and CPUC September 2021</a:t>
            </a:r>
          </a:p>
          <a:p>
            <a:r>
              <a:rPr lang="en-US" sz="2600" b="1" dirty="0"/>
              <a:t>WG materials </a:t>
            </a:r>
            <a:r>
              <a:rPr lang="en-US" sz="2600" dirty="0"/>
              <a:t>available at </a:t>
            </a:r>
            <a:r>
              <a:rPr lang="en-US" sz="2600" dirty="0">
                <a:hlinkClick r:id="rId2"/>
              </a:rPr>
              <a:t>https://www.caeecc.org/market-support-metrics-wg</a:t>
            </a:r>
            <a:r>
              <a:rPr lang="en-US" sz="2600" dirty="0"/>
              <a:t> </a:t>
            </a:r>
          </a:p>
        </p:txBody>
      </p:sp>
      <p:sp>
        <p:nvSpPr>
          <p:cNvPr id="4" name="Slide Number Placeholder 3">
            <a:extLst>
              <a:ext uri="{FF2B5EF4-FFF2-40B4-BE49-F238E27FC236}">
                <a16:creationId xmlns:a16="http://schemas.microsoft.com/office/drawing/2014/main" id="{5678BA2C-30EF-3146-A02A-33073C41579A}"/>
              </a:ext>
            </a:extLst>
          </p:cNvPr>
          <p:cNvSpPr>
            <a:spLocks noGrp="1"/>
          </p:cNvSpPr>
          <p:nvPr>
            <p:ph type="sldNum" sz="quarter" idx="12"/>
          </p:nvPr>
        </p:nvSpPr>
        <p:spPr>
          <a:xfrm>
            <a:off x="8610600" y="6356350"/>
            <a:ext cx="274320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52D1F0E-ADB9-054E-881E-D5691EC4F52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1811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905</TotalTime>
  <Words>2000</Words>
  <Application>Microsoft Macintosh PowerPoint</Application>
  <PresentationFormat>Widescreen</PresentationFormat>
  <Paragraphs>286</Paragraphs>
  <Slides>22</Slides>
  <Notes>5</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22</vt:i4>
      </vt:variant>
    </vt:vector>
  </HeadingPairs>
  <TitlesOfParts>
    <vt:vector size="28" baseType="lpstr">
      <vt:lpstr>Arial</vt:lpstr>
      <vt:lpstr>Calibri</vt:lpstr>
      <vt:lpstr>Calibri Light</vt:lpstr>
      <vt:lpstr>Office Theme</vt:lpstr>
      <vt:lpstr>1_Office Theme</vt:lpstr>
      <vt:lpstr>2_Office Theme</vt:lpstr>
      <vt:lpstr>Market Support Metrics WG First Mtg</vt:lpstr>
      <vt:lpstr>Agenda  </vt:lpstr>
      <vt:lpstr>WebEx Technical Reminders</vt:lpstr>
      <vt:lpstr>WELCOME!</vt:lpstr>
      <vt:lpstr>Market Support Metrics WG - CAEECC Members</vt:lpstr>
      <vt:lpstr>Market Support Metrics WG –  Ex-Officio &amp; Non-CAEECC members</vt:lpstr>
      <vt:lpstr>Disclosures (for non-CAEECC members)</vt:lpstr>
      <vt:lpstr>WORKING GROUP CHARGE &amp; PROCESS</vt:lpstr>
      <vt:lpstr>Working Group Overview</vt:lpstr>
      <vt:lpstr>Background </vt:lpstr>
      <vt:lpstr>Working Groups Charge</vt:lpstr>
      <vt:lpstr>PowerPoint Presentation</vt:lpstr>
      <vt:lpstr>Key Questions (1 of 2)</vt:lpstr>
      <vt:lpstr>Key Questions (2 of 2)</vt:lpstr>
      <vt:lpstr>Deliverables</vt:lpstr>
      <vt:lpstr>Working Group Groundrules</vt:lpstr>
      <vt:lpstr>Nomenclature: Objectives, Metrics &amp; Targets</vt:lpstr>
      <vt:lpstr>Working Group Level-Setting Discussion</vt:lpstr>
      <vt:lpstr>KEY QUESTIONS:   1) Are the Objectives in the CPUC tab or the Cal Public Advocates tabs the right Objectives to use for this process?  2) If not, what Objectives should we be using instead?  3) Are there specific Objectives that should be used in addition to (or as alternatives to) the ones identified in each option? </vt:lpstr>
      <vt:lpstr>Metric Setting Principles</vt:lpstr>
      <vt:lpstr>      KEY QUESTION:   What is/are the most important Metric(s) for each Objective? </vt:lpstr>
      <vt:lpstr>WRAP UP &amp; 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Metrics WG First Mtg</dc:title>
  <dc:creator>Katherine Mckeague Abrams</dc:creator>
  <cp:lastModifiedBy>Katherine Mckeague Abrams</cp:lastModifiedBy>
  <cp:revision>38</cp:revision>
  <dcterms:created xsi:type="dcterms:W3CDTF">2021-06-28T15:23:26Z</dcterms:created>
  <dcterms:modified xsi:type="dcterms:W3CDTF">2021-07-13T23:47:03Z</dcterms:modified>
</cp:coreProperties>
</file>