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5"/>
    <p:sldMasterId id="2147483703" r:id="rId6"/>
  </p:sldMasterIdLst>
  <p:notesMasterIdLst>
    <p:notesMasterId r:id="rId25"/>
  </p:notesMasterIdLst>
  <p:sldIdLst>
    <p:sldId id="256" r:id="rId7"/>
    <p:sldId id="380" r:id="rId8"/>
    <p:sldId id="366" r:id="rId9"/>
    <p:sldId id="345" r:id="rId10"/>
    <p:sldId id="550" r:id="rId11"/>
    <p:sldId id="354" r:id="rId12"/>
    <p:sldId id="375" r:id="rId13"/>
    <p:sldId id="377" r:id="rId14"/>
    <p:sldId id="355" r:id="rId15"/>
    <p:sldId id="372" r:id="rId16"/>
    <p:sldId id="359" r:id="rId17"/>
    <p:sldId id="360" r:id="rId18"/>
    <p:sldId id="361" r:id="rId19"/>
    <p:sldId id="272" r:id="rId20"/>
    <p:sldId id="549" r:id="rId21"/>
    <p:sldId id="553" r:id="rId22"/>
    <p:sldId id="554" r:id="rId23"/>
    <p:sldId id="3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dy Morgan Taylor" initials="CMT" lastIdx="8" clrIdx="6">
    <p:extLst>
      <p:ext uri="{19B8F6BF-5375-455C-9EA6-DF929625EA0E}">
        <p15:presenceInfo xmlns:p15="http://schemas.microsoft.com/office/powerpoint/2012/main" userId="S::Cody.Taylor@sce.com::13c658ce-e359-410d-8c5e-0dae39139047" providerId="AD"/>
      </p:ext>
    </p:extLst>
  </p:cmAuthor>
  <p:cmAuthor id="1" name="Matthew Horwitz" initials="MH" lastIdx="2" clrIdx="0">
    <p:extLst>
      <p:ext uri="{19B8F6BF-5375-455C-9EA6-DF929625EA0E}">
        <p15:presenceInfo xmlns:p15="http://schemas.microsoft.com/office/powerpoint/2012/main" userId="S::matthew.horwitz@sce.com::b2df9547-dba0-41d9-9d88-29f2e9900d4f" providerId="AD"/>
      </p:ext>
    </p:extLst>
  </p:cmAuthor>
  <p:cmAuthor id="8" name="Jessica Kellett" initials="JK [2]" lastIdx="15" clrIdx="7">
    <p:extLst>
      <p:ext uri="{19B8F6BF-5375-455C-9EA6-DF929625EA0E}">
        <p15:presenceInfo xmlns:p15="http://schemas.microsoft.com/office/powerpoint/2012/main" userId="S::jessica.1.kellett@sce.com::6a4c0aea-1f9d-4e28-a246-6eb1b0963225" providerId="AD"/>
      </p:ext>
    </p:extLst>
  </p:cmAuthor>
  <p:cmAuthor id="2" name="Aimee Wong" initials="AW" lastIdx="1" clrIdx="1">
    <p:extLst>
      <p:ext uri="{19B8F6BF-5375-455C-9EA6-DF929625EA0E}">
        <p15:presenceInfo xmlns:p15="http://schemas.microsoft.com/office/powerpoint/2012/main" userId="Aimee Wong" providerId="None"/>
      </p:ext>
    </p:extLst>
  </p:cmAuthor>
  <p:cmAuthor id="9" name="Jessica Lau" initials="JL" lastIdx="4" clrIdx="8">
    <p:extLst>
      <p:ext uri="{19B8F6BF-5375-455C-9EA6-DF929625EA0E}">
        <p15:presenceInfo xmlns:p15="http://schemas.microsoft.com/office/powerpoint/2012/main" userId="S::jessica.lau@sce.com::9a437f9d-097e-49fc-a5ed-bd160f1ee497" providerId="AD"/>
      </p:ext>
    </p:extLst>
  </p:cmAuthor>
  <p:cmAuthor id="3" name="Tory Weber" initials="TW" lastIdx="3" clrIdx="2">
    <p:extLst>
      <p:ext uri="{19B8F6BF-5375-455C-9EA6-DF929625EA0E}">
        <p15:presenceInfo xmlns:p15="http://schemas.microsoft.com/office/powerpoint/2012/main" userId="Tory Weber" providerId="None"/>
      </p:ext>
    </p:extLst>
  </p:cmAuthor>
  <p:cmAuthor id="10" name="Brandon Sanders" initials="BS" lastIdx="3" clrIdx="9">
    <p:extLst>
      <p:ext uri="{19B8F6BF-5375-455C-9EA6-DF929625EA0E}">
        <p15:presenceInfo xmlns:p15="http://schemas.microsoft.com/office/powerpoint/2012/main" userId="S::Brandon.Sanders@sce.com::4003b117-14e3-4181-ace7-e40c4c3a1a56" providerId="AD"/>
      </p:ext>
    </p:extLst>
  </p:cmAuthor>
  <p:cmAuthor id="4" name="Matthew Horwitz" initials="MH [2]" lastIdx="2" clrIdx="3">
    <p:extLst>
      <p:ext uri="{19B8F6BF-5375-455C-9EA6-DF929625EA0E}">
        <p15:presenceInfo xmlns:p15="http://schemas.microsoft.com/office/powerpoint/2012/main" userId="Matthew Horwitz" providerId="None"/>
      </p:ext>
    </p:extLst>
  </p:cmAuthor>
  <p:cmAuthor id="11" name="Tory Weber" initials="TW [2]" lastIdx="1" clrIdx="10">
    <p:extLst>
      <p:ext uri="{19B8F6BF-5375-455C-9EA6-DF929625EA0E}">
        <p15:presenceInfo xmlns:p15="http://schemas.microsoft.com/office/powerpoint/2012/main" userId="S::Tory.Weber@sce.com::348bfdee-0f03-485b-ad4c-6fe63d7c346d" providerId="AD"/>
      </p:ext>
    </p:extLst>
  </p:cmAuthor>
  <p:cmAuthor id="5" name="Jessica Kellett" initials="JK" lastIdx="1" clrIdx="4">
    <p:extLst>
      <p:ext uri="{19B8F6BF-5375-455C-9EA6-DF929625EA0E}">
        <p15:presenceInfo xmlns:p15="http://schemas.microsoft.com/office/powerpoint/2012/main" userId="Jessica Kellett" providerId="None"/>
      </p:ext>
    </p:extLst>
  </p:cmAuthor>
  <p:cmAuthor id="6" name="Young Chong" initials="YC" lastIdx="17" clrIdx="5">
    <p:extLst>
      <p:ext uri="{19B8F6BF-5375-455C-9EA6-DF929625EA0E}">
        <p15:presenceInfo xmlns:p15="http://schemas.microsoft.com/office/powerpoint/2012/main" userId="S::young.chong@sce.com::5d69ccd4-dfcb-48ef-ba1f-a6ea3e772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269"/>
    <a:srgbClr val="F0B323"/>
    <a:srgbClr val="658D1B"/>
    <a:srgbClr val="006CB5"/>
    <a:srgbClr val="777777"/>
    <a:srgbClr val="F2F2F2"/>
    <a:srgbClr val="CBD4E5"/>
    <a:srgbClr val="6699C8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 autoAdjust="0"/>
    <p:restoredTop sz="94462" autoAdjust="0"/>
  </p:normalViewPr>
  <p:slideViewPr>
    <p:cSldViewPr snapToGrid="0">
      <p:cViewPr varScale="1">
        <p:scale>
          <a:sx n="104" d="100"/>
          <a:sy n="104" d="100"/>
        </p:scale>
        <p:origin x="19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0000"/>
                </a:solidFill>
              </a:rPr>
              <a:t>Benefits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000000"/>
                </a:solidFill>
              </a:rPr>
              <a:t>($ millions)</a:t>
            </a:r>
          </a:p>
        </c:rich>
      </c:tx>
      <c:layout>
        <c:manualLayout>
          <c:xMode val="edge"/>
          <c:yMode val="edge"/>
          <c:x val="0.65311778399558418"/>
          <c:y val="7.6402923370616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9121833679425262"/>
          <c:y val="0.29067614236705491"/>
          <c:w val="0.23652734167500244"/>
          <c:h val="0.608131507149077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Benefits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0C-46B2-BA64-D0BA611948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6-4A90-898B-6A4946992B5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F6-4A90-898B-6A4946992B5F}"/>
              </c:ext>
            </c:extLst>
          </c:dPt>
          <c:dLbls>
            <c:dLbl>
              <c:idx val="0"/>
              <c:layout>
                <c:manualLayout>
                  <c:x val="-5.0986479528783858E-2"/>
                  <c:y val="0.163139898893438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0C-46B2-BA64-D0BA6119481D}"/>
                </c:ext>
              </c:extLst>
            </c:dLbl>
            <c:dLbl>
              <c:idx val="1"/>
              <c:layout>
                <c:manualLayout>
                  <c:x val="3.0508706894482826E-3"/>
                  <c:y val="-0.17924331228438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9602038400246"/>
                      <c:h val="0.12815435760925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7F6-4A90-898B-6A4946992B5F}"/>
                </c:ext>
              </c:extLst>
            </c:dLbl>
            <c:dLbl>
              <c:idx val="2"/>
              <c:layout>
                <c:manualLayout>
                  <c:x val="4.3305118985441378E-2"/>
                  <c:y val="0.164630907332911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F6-4A90-898B-6A4946992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SCE Maintained Resource Programs</c:v>
                </c:pt>
                <c:pt idx="1">
                  <c:v>Expected RCI 3rd Parties</c:v>
                </c:pt>
                <c:pt idx="2">
                  <c:v>SW Resource Programs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"-"_);_(@_)</c:formatCode>
                <c:ptCount val="3"/>
                <c:pt idx="0">
                  <c:v>39.4</c:v>
                </c:pt>
                <c:pt idx="1">
                  <c:v>158.38</c:v>
                </c:pt>
                <c:pt idx="2">
                  <c:v>38.57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6-4A90-898B-6A4946992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398186004888419E-2"/>
          <c:y val="0.1649460349507752"/>
          <c:w val="0.4984282981060158"/>
          <c:h val="0.45912560999010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TRC Benefits</a:t>
            </a:r>
            <a:r>
              <a:rPr lang="en-US" sz="1800" b="1" baseline="0"/>
              <a:t> and Costs</a:t>
            </a:r>
          </a:p>
          <a:p>
            <a:pPr>
              <a:defRPr sz="1800" b="1"/>
            </a:pPr>
            <a:r>
              <a:rPr lang="en-US" sz="1800" b="1" baseline="0"/>
              <a:t>($ millions)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Sheet2!$O$13</c:f>
              <c:strCache>
                <c:ptCount val="1"/>
                <c:pt idx="0">
                  <c:v>RCI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Sheet2!$N$14:$N$15</c:f>
              <c:strCache>
                <c:ptCount val="2"/>
                <c:pt idx="0">
                  <c:v>TRC Benefits</c:v>
                </c:pt>
                <c:pt idx="1">
                  <c:v>TRC Costs</c:v>
                </c:pt>
              </c:strCache>
            </c:strRef>
          </c:cat>
          <c:val>
            <c:numRef>
              <c:f>Sheet2!$O$14:$O$15</c:f>
              <c:numCache>
                <c:formatCode>_(* #,##0.0_);_(* \(#,##0.0\);_(* "-"??_);_(@_)</c:formatCode>
                <c:ptCount val="2"/>
                <c:pt idx="0">
                  <c:v>189.24139685657499</c:v>
                </c:pt>
                <c:pt idx="1">
                  <c:v>126.80594150018474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B-4A20-85FE-0759E3F9175A}"/>
            </c:ext>
          </c:extLst>
        </c:ser>
        <c:ser>
          <c:idx val="7"/>
          <c:order val="1"/>
          <c:tx>
            <c:strRef>
              <c:f>Sheet2!$P$13</c:f>
              <c:strCache>
                <c:ptCount val="1"/>
                <c:pt idx="0">
                  <c:v>SW Programs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Sheet2!$P$14:$P$15</c:f>
              <c:numCache>
                <c:formatCode>_(* #,##0.0_);_(* \(#,##0.0\);_(* "-"??_);_(@_)</c:formatCode>
                <c:ptCount val="2"/>
                <c:pt idx="0">
                  <c:v>38.561355179157616</c:v>
                </c:pt>
                <c:pt idx="1">
                  <c:v>24.489102847556865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B-4A20-85FE-0759E3F9175A}"/>
            </c:ext>
          </c:extLst>
        </c:ser>
        <c:ser>
          <c:idx val="1"/>
          <c:order val="2"/>
          <c:tx>
            <c:strRef>
              <c:f>Sheet2!$Q$13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Sheet2!$N$14:$N$15</c:f>
              <c:strCache>
                <c:ptCount val="2"/>
                <c:pt idx="0">
                  <c:v>TRC Benefits</c:v>
                </c:pt>
                <c:pt idx="1">
                  <c:v>TRC Costs</c:v>
                </c:pt>
              </c:strCache>
            </c:strRef>
          </c:cat>
          <c:val>
            <c:numRef>
              <c:f>Sheet2!$Q$14:$Q$15</c:f>
              <c:numCache>
                <c:formatCode>_(* #,##0.0_);_(* \(#,##0.0\);_(* "-"??_);_(@_)</c:formatCode>
                <c:ptCount val="2"/>
                <c:pt idx="0">
                  <c:v>8.2084779781994825</c:v>
                </c:pt>
                <c:pt idx="1">
                  <c:v>9.9382827557358642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FB-4A20-85FE-0759E3F9175A}"/>
            </c:ext>
          </c:extLst>
        </c:ser>
        <c:ser>
          <c:idx val="2"/>
          <c:order val="3"/>
          <c:tx>
            <c:strRef>
              <c:f>Sheet2!$R$13</c:f>
              <c:strCache>
                <c:ptCount val="1"/>
                <c:pt idx="0">
                  <c:v>EM&amp;V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333333333333333"/>
                  <c:y val="7.78951679026494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FB-4A20-85FE-0759E3F91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Sheet2!$N$14:$N$15</c:f>
              <c:strCache>
                <c:ptCount val="2"/>
                <c:pt idx="0">
                  <c:v>TRC Benefits</c:v>
                </c:pt>
                <c:pt idx="1">
                  <c:v>TRC Costs</c:v>
                </c:pt>
              </c:strCache>
            </c:strRef>
          </c:cat>
          <c:val>
            <c:numRef>
              <c:f>Sheet2!$R$14:$R$15</c:f>
              <c:numCache>
                <c:formatCode>_(* #,##0.0_);_(* \(#,##0.0\);_(* "-"??_);_(@_)</c:formatCode>
                <c:ptCount val="2"/>
                <c:pt idx="0">
                  <c:v>0</c:v>
                </c:pt>
                <c:pt idx="1">
                  <c:v>8.8661032599999992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FB-4A20-85FE-0759E3F9175A}"/>
            </c:ext>
          </c:extLst>
        </c:ser>
        <c:ser>
          <c:idx val="4"/>
          <c:order val="4"/>
          <c:tx>
            <c:strRef>
              <c:f>Sheet2!$S$13</c:f>
              <c:strCache>
                <c:ptCount val="1"/>
                <c:pt idx="0">
                  <c:v>ESPI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145539906103287"/>
                  <c:y val="-3.31468799585742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FB-4A20-85FE-0759E3F91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Sheet2!$N$14:$N$15</c:f>
              <c:strCache>
                <c:ptCount val="2"/>
                <c:pt idx="0">
                  <c:v>TRC Benefits</c:v>
                </c:pt>
                <c:pt idx="1">
                  <c:v>TRC Costs</c:v>
                </c:pt>
              </c:strCache>
            </c:strRef>
          </c:cat>
          <c:val>
            <c:numRef>
              <c:f>Sheet2!$S$14:$S$15</c:f>
              <c:numCache>
                <c:formatCode>_(* #,##0.0_);_(* \(#,##0.0\);_(* "-"??_);_(@_)</c:formatCode>
                <c:ptCount val="2"/>
                <c:pt idx="0">
                  <c:v>0</c:v>
                </c:pt>
                <c:pt idx="1">
                  <c:v>7.2758788049999996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FB-4A20-85FE-0759E3F9175A}"/>
            </c:ext>
          </c:extLst>
        </c:ser>
        <c:ser>
          <c:idx val="5"/>
          <c:order val="5"/>
          <c:tx>
            <c:strRef>
              <c:f>Sheet2!$T$13</c:f>
              <c:strCache>
                <c:ptCount val="1"/>
                <c:pt idx="0">
                  <c:v>WE&amp;T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957746478873242"/>
                  <c:y val="-4.8062975939932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FB-4A20-85FE-0759E3F91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Sheet2!$N$14:$N$15</c:f>
              <c:strCache>
                <c:ptCount val="2"/>
                <c:pt idx="0">
                  <c:v>TRC Benefits</c:v>
                </c:pt>
                <c:pt idx="1">
                  <c:v>TRC Costs</c:v>
                </c:pt>
              </c:strCache>
            </c:strRef>
          </c:cat>
          <c:val>
            <c:numRef>
              <c:f>Sheet2!$T$14:$T$15</c:f>
              <c:numCache>
                <c:formatCode>_(* #,##0.0_);_(* \(#,##0.0\);_(* "-"??_);_(@_)</c:formatCode>
                <c:ptCount val="2"/>
                <c:pt idx="0">
                  <c:v>0</c:v>
                </c:pt>
                <c:pt idx="1">
                  <c:v>4.8242996599999994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FB-4A20-85FE-0759E3F9175A}"/>
            </c:ext>
          </c:extLst>
        </c:ser>
        <c:ser>
          <c:idx val="6"/>
          <c:order val="6"/>
          <c:tx>
            <c:strRef>
              <c:f>Sheet2!$U$13</c:f>
              <c:strCache>
                <c:ptCount val="1"/>
                <c:pt idx="0">
                  <c:v>Agricultural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394366197183102"/>
                  <c:y val="-7.62378239047207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FB-4A20-85FE-0759E3F9175A}"/>
                </c:ext>
              </c:extLst>
            </c:dLbl>
            <c:dLbl>
              <c:idx val="1"/>
              <c:layout>
                <c:manualLayout>
                  <c:x val="9.014084507042254E-2"/>
                  <c:y val="-2.48601599689306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FB-4A20-85FE-0759E3F91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Sheet2!$N$14:$N$15</c:f>
              <c:strCache>
                <c:ptCount val="2"/>
                <c:pt idx="0">
                  <c:v>TRC Benefits</c:v>
                </c:pt>
                <c:pt idx="1">
                  <c:v>TRC Costs</c:v>
                </c:pt>
              </c:strCache>
            </c:strRef>
          </c:cat>
          <c:val>
            <c:numRef>
              <c:f>Sheet2!$U$14:$U$15</c:f>
              <c:numCache>
                <c:formatCode>_(* #,##0.0_);_(* \(#,##0.0\);_(* "-"??_);_(@_)</c:formatCode>
                <c:ptCount val="2"/>
                <c:pt idx="0">
                  <c:v>0.72080165491526416</c:v>
                </c:pt>
                <c:pt idx="1">
                  <c:v>1.3484701877305789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FB-4A20-85FE-0759E3F917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1588064"/>
        <c:axId val="961588392"/>
      </c:barChart>
      <c:catAx>
        <c:axId val="9615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588392"/>
        <c:crosses val="autoZero"/>
        <c:auto val="1"/>
        <c:lblAlgn val="ctr"/>
        <c:lblOffset val="100"/>
        <c:noMultiLvlLbl val="0"/>
      </c:catAx>
      <c:valAx>
        <c:axId val="96158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5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69D8A-A155-4A67-AAD6-9C5667BD63B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5208A7-E7B7-481F-9F2C-1623D476D1EE}">
      <dgm:prSet phldrT="[Text]" custT="1"/>
      <dgm:spPr>
        <a:solidFill>
          <a:srgbClr val="006CB5"/>
        </a:solidFill>
      </dgm:spPr>
      <dgm:t>
        <a:bodyPr anchor="t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/>
            <a:t>1. Current SCE Programs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/>
            <a:t>- </a:t>
          </a:r>
          <a:r>
            <a:rPr lang="en-US" sz="1400"/>
            <a:t>Resource programs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/>
            <a:t>- Non-resource programs</a:t>
          </a:r>
        </a:p>
      </dgm:t>
    </dgm:pt>
    <dgm:pt modelId="{7571D327-5998-4E69-A64B-770CFD27B92E}" type="parTrans" cxnId="{AFFFC9C4-E3D8-4D44-8995-EFFCC221119B}">
      <dgm:prSet/>
      <dgm:spPr/>
      <dgm:t>
        <a:bodyPr/>
        <a:lstStyle/>
        <a:p>
          <a:endParaRPr lang="en-US" sz="1400"/>
        </a:p>
      </dgm:t>
    </dgm:pt>
    <dgm:pt modelId="{4EC5607A-25FE-497E-BC5E-6B55244AE2EC}" type="sibTrans" cxnId="{AFFFC9C4-E3D8-4D44-8995-EFFCC221119B}">
      <dgm:prSet/>
      <dgm:spPr/>
      <dgm:t>
        <a:bodyPr/>
        <a:lstStyle/>
        <a:p>
          <a:endParaRPr lang="en-US" sz="1400"/>
        </a:p>
      </dgm:t>
    </dgm:pt>
    <dgm:pt modelId="{B5F7064E-9859-453D-A465-CE8C39074D90}">
      <dgm:prSet phldrT="[Text]" custT="1"/>
      <dgm:spPr>
        <a:solidFill>
          <a:srgbClr val="777777"/>
        </a:solidFill>
      </dgm:spPr>
      <dgm:t>
        <a:bodyPr anchor="t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/>
            <a:t>2. Future SCE Programs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/>
            <a:t>- Local  3</a:t>
          </a:r>
          <a:r>
            <a:rPr lang="en-US" sz="1400" baseline="30000"/>
            <a:t>rd</a:t>
          </a:r>
          <a:r>
            <a:rPr lang="en-US" sz="1400"/>
            <a:t> Party Solicitations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/>
            <a:t>- SCE-led Statewide</a:t>
          </a:r>
        </a:p>
      </dgm:t>
    </dgm:pt>
    <dgm:pt modelId="{1EAE30BE-1C89-4F71-A7F1-F294358D299C}" type="parTrans" cxnId="{EBEF6C1B-9020-4F83-A5CD-19C1581AE952}">
      <dgm:prSet/>
      <dgm:spPr/>
      <dgm:t>
        <a:bodyPr/>
        <a:lstStyle/>
        <a:p>
          <a:endParaRPr lang="en-US" sz="1400"/>
        </a:p>
      </dgm:t>
    </dgm:pt>
    <dgm:pt modelId="{C7BD4EE8-B1D6-40B7-BE97-DE76C406E72A}" type="sibTrans" cxnId="{EBEF6C1B-9020-4F83-A5CD-19C1581AE952}">
      <dgm:prSet/>
      <dgm:spPr/>
      <dgm:t>
        <a:bodyPr/>
        <a:lstStyle/>
        <a:p>
          <a:endParaRPr lang="en-US" sz="1400"/>
        </a:p>
      </dgm:t>
    </dgm:pt>
    <dgm:pt modelId="{2E365F8B-C54E-4F9C-A1BC-033716BA9D08}">
      <dgm:prSet phldrT="[Text]" custT="1"/>
      <dgm:spPr>
        <a:solidFill>
          <a:srgbClr val="D6AD00"/>
        </a:solidFill>
      </dgm:spPr>
      <dgm:t>
        <a:bodyPr anchor="t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/>
            <a:t>3. Statewide Programs</a:t>
          </a:r>
          <a:br>
            <a:rPr lang="en-US" sz="1600" b="1"/>
          </a:br>
          <a:r>
            <a:rPr lang="en-US" sz="1600" b="1"/>
            <a:t>(Non-SCE Lead)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/>
            <a:t>- </a:t>
          </a:r>
          <a:r>
            <a:rPr lang="en-US" sz="1400"/>
            <a:t>Fixed % of Costs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/>
            <a:t>- SCE admin costs </a:t>
          </a:r>
        </a:p>
      </dgm:t>
    </dgm:pt>
    <dgm:pt modelId="{B29C2985-EA9B-4A53-8F5C-FF3F2C08D3F4}" type="parTrans" cxnId="{7A63DB57-D0BE-4084-AE70-B065A07865B3}">
      <dgm:prSet/>
      <dgm:spPr/>
      <dgm:t>
        <a:bodyPr/>
        <a:lstStyle/>
        <a:p>
          <a:endParaRPr lang="en-US" sz="1400"/>
        </a:p>
      </dgm:t>
    </dgm:pt>
    <dgm:pt modelId="{7AD624C7-FC1A-4010-9E61-F469BC4CCFB4}" type="sibTrans" cxnId="{7A63DB57-D0BE-4084-AE70-B065A07865B3}">
      <dgm:prSet/>
      <dgm:spPr/>
      <dgm:t>
        <a:bodyPr/>
        <a:lstStyle/>
        <a:p>
          <a:endParaRPr lang="en-US" sz="1400"/>
        </a:p>
      </dgm:t>
    </dgm:pt>
    <dgm:pt modelId="{37BFEB67-BECA-4306-B3DC-0DE444E72480}">
      <dgm:prSet phldrT="[Text]" custT="1"/>
      <dgm:spPr>
        <a:solidFill>
          <a:schemeClr val="accent3"/>
        </a:solidFill>
      </dgm:spPr>
      <dgm:t>
        <a:bodyPr anchor="t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/>
            <a:t>4. Other Costs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/>
            <a:t>- </a:t>
          </a:r>
          <a:r>
            <a:rPr lang="en-US" sz="1400"/>
            <a:t>EM&amp;V</a:t>
          </a:r>
          <a:br>
            <a:rPr lang="en-US" sz="1400"/>
          </a:br>
          <a:r>
            <a:rPr lang="en-US" sz="1400"/>
            <a:t>- SWME&amp;O</a:t>
          </a:r>
        </a:p>
      </dgm:t>
    </dgm:pt>
    <dgm:pt modelId="{4D6C8A92-5373-487E-9E89-B303E7B74EA7}" type="parTrans" cxnId="{E90D2BF6-0583-4351-9582-79C065C1F407}">
      <dgm:prSet/>
      <dgm:spPr/>
      <dgm:t>
        <a:bodyPr/>
        <a:lstStyle/>
        <a:p>
          <a:endParaRPr lang="en-US" sz="1400"/>
        </a:p>
      </dgm:t>
    </dgm:pt>
    <dgm:pt modelId="{51A8F963-A922-46A4-A9E2-0574F153D1F3}" type="sibTrans" cxnId="{E90D2BF6-0583-4351-9582-79C065C1F407}">
      <dgm:prSet/>
      <dgm:spPr/>
      <dgm:t>
        <a:bodyPr/>
        <a:lstStyle/>
        <a:p>
          <a:endParaRPr lang="en-US" sz="1400"/>
        </a:p>
      </dgm:t>
    </dgm:pt>
    <dgm:pt modelId="{1ECCD646-51A1-4CF9-A2A2-D61A4E3B18F2}" type="pres">
      <dgm:prSet presAssocID="{E8169D8A-A155-4A67-AAD6-9C5667BD63BF}" presName="matrix" presStyleCnt="0">
        <dgm:presLayoutVars>
          <dgm:chMax val="1"/>
          <dgm:dir/>
          <dgm:resizeHandles val="exact"/>
        </dgm:presLayoutVars>
      </dgm:prSet>
      <dgm:spPr/>
    </dgm:pt>
    <dgm:pt modelId="{D83F9F0D-814B-41BD-A56A-8FF344CFB36C}" type="pres">
      <dgm:prSet presAssocID="{E8169D8A-A155-4A67-AAD6-9C5667BD63BF}" presName="diamond" presStyleLbl="bgShp" presStyleIdx="0" presStyleCnt="1"/>
      <dgm:spPr>
        <a:solidFill>
          <a:schemeClr val="tx1">
            <a:alpha val="50000"/>
          </a:schemeClr>
        </a:solidFill>
      </dgm:spPr>
    </dgm:pt>
    <dgm:pt modelId="{4C68414F-FD92-4F33-A387-10DB7E71BE3C}" type="pres">
      <dgm:prSet presAssocID="{E8169D8A-A155-4A67-AAD6-9C5667BD63B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2B1150-5AB1-49D1-AC06-28E06A8675C0}" type="pres">
      <dgm:prSet presAssocID="{E8169D8A-A155-4A67-AAD6-9C5667BD63B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1A7C08-F826-45D9-9241-87209B901F95}" type="pres">
      <dgm:prSet presAssocID="{E8169D8A-A155-4A67-AAD6-9C5667BD63B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563322-0116-488E-8BDE-A09C306BD4DE}" type="pres">
      <dgm:prSet presAssocID="{E8169D8A-A155-4A67-AAD6-9C5667BD63B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EF6C1B-9020-4F83-A5CD-19C1581AE952}" srcId="{E8169D8A-A155-4A67-AAD6-9C5667BD63BF}" destId="{B5F7064E-9859-453D-A465-CE8C39074D90}" srcOrd="1" destOrd="0" parTransId="{1EAE30BE-1C89-4F71-A7F1-F294358D299C}" sibTransId="{C7BD4EE8-B1D6-40B7-BE97-DE76C406E72A}"/>
    <dgm:cxn modelId="{1E2A142B-5618-40E0-A4F8-89BF3090122F}" type="presOf" srcId="{865208A7-E7B7-481F-9F2C-1623D476D1EE}" destId="{4C68414F-FD92-4F33-A387-10DB7E71BE3C}" srcOrd="0" destOrd="0" presId="urn:microsoft.com/office/officeart/2005/8/layout/matrix3"/>
    <dgm:cxn modelId="{49E61E32-05A6-427E-B522-ED8A5DEEC916}" type="presOf" srcId="{2E365F8B-C54E-4F9C-A1BC-033716BA9D08}" destId="{E81A7C08-F826-45D9-9241-87209B901F95}" srcOrd="0" destOrd="0" presId="urn:microsoft.com/office/officeart/2005/8/layout/matrix3"/>
    <dgm:cxn modelId="{0EDCF63A-0E83-430B-BE0C-04CE3F947864}" type="presOf" srcId="{37BFEB67-BECA-4306-B3DC-0DE444E72480}" destId="{60563322-0116-488E-8BDE-A09C306BD4DE}" srcOrd="0" destOrd="0" presId="urn:microsoft.com/office/officeart/2005/8/layout/matrix3"/>
    <dgm:cxn modelId="{63C5A952-7083-4F51-B099-418298DF407E}" type="presOf" srcId="{E8169D8A-A155-4A67-AAD6-9C5667BD63BF}" destId="{1ECCD646-51A1-4CF9-A2A2-D61A4E3B18F2}" srcOrd="0" destOrd="0" presId="urn:microsoft.com/office/officeart/2005/8/layout/matrix3"/>
    <dgm:cxn modelId="{7A63DB57-D0BE-4084-AE70-B065A07865B3}" srcId="{E8169D8A-A155-4A67-AAD6-9C5667BD63BF}" destId="{2E365F8B-C54E-4F9C-A1BC-033716BA9D08}" srcOrd="2" destOrd="0" parTransId="{B29C2985-EA9B-4A53-8F5C-FF3F2C08D3F4}" sibTransId="{7AD624C7-FC1A-4010-9E61-F469BC4CCFB4}"/>
    <dgm:cxn modelId="{1679AE63-676E-443B-989E-5AF8C6FEE265}" type="presOf" srcId="{B5F7064E-9859-453D-A465-CE8C39074D90}" destId="{E22B1150-5AB1-49D1-AC06-28E06A8675C0}" srcOrd="0" destOrd="0" presId="urn:microsoft.com/office/officeart/2005/8/layout/matrix3"/>
    <dgm:cxn modelId="{AFFFC9C4-E3D8-4D44-8995-EFFCC221119B}" srcId="{E8169D8A-A155-4A67-AAD6-9C5667BD63BF}" destId="{865208A7-E7B7-481F-9F2C-1623D476D1EE}" srcOrd="0" destOrd="0" parTransId="{7571D327-5998-4E69-A64B-770CFD27B92E}" sibTransId="{4EC5607A-25FE-497E-BC5E-6B55244AE2EC}"/>
    <dgm:cxn modelId="{E90D2BF6-0583-4351-9582-79C065C1F407}" srcId="{E8169D8A-A155-4A67-AAD6-9C5667BD63BF}" destId="{37BFEB67-BECA-4306-B3DC-0DE444E72480}" srcOrd="3" destOrd="0" parTransId="{4D6C8A92-5373-487E-9E89-B303E7B74EA7}" sibTransId="{51A8F963-A922-46A4-A9E2-0574F153D1F3}"/>
    <dgm:cxn modelId="{F5E0207F-CCD5-47A2-9619-A07A856A1F57}" type="presParOf" srcId="{1ECCD646-51A1-4CF9-A2A2-D61A4E3B18F2}" destId="{D83F9F0D-814B-41BD-A56A-8FF344CFB36C}" srcOrd="0" destOrd="0" presId="urn:microsoft.com/office/officeart/2005/8/layout/matrix3"/>
    <dgm:cxn modelId="{F2C5FD66-5FE7-44FE-B550-6B31B7669158}" type="presParOf" srcId="{1ECCD646-51A1-4CF9-A2A2-D61A4E3B18F2}" destId="{4C68414F-FD92-4F33-A387-10DB7E71BE3C}" srcOrd="1" destOrd="0" presId="urn:microsoft.com/office/officeart/2005/8/layout/matrix3"/>
    <dgm:cxn modelId="{39AE629C-ED27-4FA2-A1D2-6CFCA62A5065}" type="presParOf" srcId="{1ECCD646-51A1-4CF9-A2A2-D61A4E3B18F2}" destId="{E22B1150-5AB1-49D1-AC06-28E06A8675C0}" srcOrd="2" destOrd="0" presId="urn:microsoft.com/office/officeart/2005/8/layout/matrix3"/>
    <dgm:cxn modelId="{2E783498-1A3B-4ACD-84F1-E6B4A6296AF5}" type="presParOf" srcId="{1ECCD646-51A1-4CF9-A2A2-D61A4E3B18F2}" destId="{E81A7C08-F826-45D9-9241-87209B901F95}" srcOrd="3" destOrd="0" presId="urn:microsoft.com/office/officeart/2005/8/layout/matrix3"/>
    <dgm:cxn modelId="{524F08D9-C10D-408C-9BB1-24EE80FED344}" type="presParOf" srcId="{1ECCD646-51A1-4CF9-A2A2-D61A4E3B18F2}" destId="{60563322-0116-488E-8BDE-A09C306BD4D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9F0D-814B-41BD-A56A-8FF344CFB36C}">
      <dsp:nvSpPr>
        <dsp:cNvPr id="0" name=""/>
        <dsp:cNvSpPr/>
      </dsp:nvSpPr>
      <dsp:spPr>
        <a:xfrm>
          <a:off x="0" y="33974"/>
          <a:ext cx="4365590" cy="4365590"/>
        </a:xfrm>
        <a:prstGeom prst="diamond">
          <a:avLst/>
        </a:prstGeom>
        <a:solidFill>
          <a:schemeClr val="tx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8414F-FD92-4F33-A387-10DB7E71BE3C}">
      <dsp:nvSpPr>
        <dsp:cNvPr id="0" name=""/>
        <dsp:cNvSpPr/>
      </dsp:nvSpPr>
      <dsp:spPr>
        <a:xfrm>
          <a:off x="414731" y="448705"/>
          <a:ext cx="1702580" cy="1702580"/>
        </a:xfrm>
        <a:prstGeom prst="roundRect">
          <a:avLst/>
        </a:prstGeom>
        <a:solidFill>
          <a:srgbClr val="006C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1. Current SCE Programs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- </a:t>
          </a:r>
          <a:r>
            <a:rPr lang="en-US" sz="1400" kern="1200"/>
            <a:t>Resource programs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- Non-resource programs</a:t>
          </a:r>
        </a:p>
      </dsp:txBody>
      <dsp:txXfrm>
        <a:off x="497844" y="531818"/>
        <a:ext cx="1536354" cy="1536354"/>
      </dsp:txXfrm>
    </dsp:sp>
    <dsp:sp modelId="{E22B1150-5AB1-49D1-AC06-28E06A8675C0}">
      <dsp:nvSpPr>
        <dsp:cNvPr id="0" name=""/>
        <dsp:cNvSpPr/>
      </dsp:nvSpPr>
      <dsp:spPr>
        <a:xfrm>
          <a:off x="2248278" y="448705"/>
          <a:ext cx="1702580" cy="1702580"/>
        </a:xfrm>
        <a:prstGeom prst="roundRect">
          <a:avLst/>
        </a:prstGeom>
        <a:solidFill>
          <a:srgbClr val="7777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2. Future SCE Programs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- Local  3</a:t>
          </a:r>
          <a:r>
            <a:rPr lang="en-US" sz="1400" kern="1200" baseline="30000"/>
            <a:t>rd</a:t>
          </a:r>
          <a:r>
            <a:rPr lang="en-US" sz="1400" kern="1200"/>
            <a:t> Party Solicitations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- SCE-led Statewide</a:t>
          </a:r>
        </a:p>
      </dsp:txBody>
      <dsp:txXfrm>
        <a:off x="2331391" y="531818"/>
        <a:ext cx="1536354" cy="1536354"/>
      </dsp:txXfrm>
    </dsp:sp>
    <dsp:sp modelId="{E81A7C08-F826-45D9-9241-87209B901F95}">
      <dsp:nvSpPr>
        <dsp:cNvPr id="0" name=""/>
        <dsp:cNvSpPr/>
      </dsp:nvSpPr>
      <dsp:spPr>
        <a:xfrm>
          <a:off x="414731" y="2282252"/>
          <a:ext cx="1702580" cy="1702580"/>
        </a:xfrm>
        <a:prstGeom prst="roundRect">
          <a:avLst/>
        </a:prstGeom>
        <a:solidFill>
          <a:srgbClr val="D6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3. Statewide Programs</a:t>
          </a:r>
          <a:br>
            <a:rPr lang="en-US" sz="1600" b="1" kern="1200"/>
          </a:br>
          <a:r>
            <a:rPr lang="en-US" sz="1600" b="1" kern="1200"/>
            <a:t>(Non-SCE Lead)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- </a:t>
          </a:r>
          <a:r>
            <a:rPr lang="en-US" sz="1400" kern="1200"/>
            <a:t>Fixed % of Costs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- SCE admin costs </a:t>
          </a:r>
        </a:p>
      </dsp:txBody>
      <dsp:txXfrm>
        <a:off x="497844" y="2365365"/>
        <a:ext cx="1536354" cy="1536354"/>
      </dsp:txXfrm>
    </dsp:sp>
    <dsp:sp modelId="{60563322-0116-488E-8BDE-A09C306BD4DE}">
      <dsp:nvSpPr>
        <dsp:cNvPr id="0" name=""/>
        <dsp:cNvSpPr/>
      </dsp:nvSpPr>
      <dsp:spPr>
        <a:xfrm>
          <a:off x="2248278" y="2282252"/>
          <a:ext cx="1702580" cy="17025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4. Other Costs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- </a:t>
          </a:r>
          <a:r>
            <a:rPr lang="en-US" sz="1400" kern="1200"/>
            <a:t>EM&amp;V</a:t>
          </a:r>
          <a:br>
            <a:rPr lang="en-US" sz="1400" kern="1200"/>
          </a:br>
          <a:r>
            <a:rPr lang="en-US" sz="1400" kern="1200"/>
            <a:t>- SWME&amp;O</a:t>
          </a:r>
        </a:p>
      </dsp:txBody>
      <dsp:txXfrm>
        <a:off x="2331391" y="2365365"/>
        <a:ext cx="1536354" cy="153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985B8-1B86-47D9-A8AB-DED7C91986CE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7AED4-1641-47B9-9464-373B3629D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5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7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AED4-1641-47B9-9464-373B3629D4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 Title Slide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775" y="2048459"/>
            <a:ext cx="6858000" cy="1076495"/>
          </a:xfrm>
        </p:spPr>
        <p:txBody>
          <a:bodyPr/>
          <a:lstStyle>
            <a:lvl1pPr marL="0" indent="0" algn="l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28818" y="5987598"/>
            <a:ext cx="0" cy="525294"/>
          </a:xfrm>
          <a:prstGeom prst="line">
            <a:avLst/>
          </a:prstGeom>
          <a:ln w="3175">
            <a:solidFill>
              <a:srgbClr val="D0D0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937" y="675869"/>
            <a:ext cx="7886700" cy="1325563"/>
          </a:xfrm>
        </p:spPr>
        <p:txBody>
          <a:bodyPr anchor="b" anchorCtr="0"/>
          <a:lstStyle>
            <a:lvl1pPr>
              <a:defRPr>
                <a:solidFill>
                  <a:srgbClr val="006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8409" y="6024477"/>
            <a:ext cx="1657123" cy="45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9" y="6186909"/>
            <a:ext cx="2072340" cy="1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130859" y="401239"/>
            <a:ext cx="5013142" cy="2786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4130860" y="3190435"/>
            <a:ext cx="2551790" cy="26987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71269" y="3190435"/>
            <a:ext cx="2472732" cy="26987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1303" y="1000002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1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9" y="635636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02526" y="1621438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1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01991" y="1683711"/>
            <a:ext cx="5220070" cy="4042386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9" y="635636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E Title Slide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775" y="2048449"/>
            <a:ext cx="6858000" cy="1076495"/>
          </a:xfrm>
        </p:spPr>
        <p:txBody>
          <a:bodyPr/>
          <a:lstStyle>
            <a:lvl1pPr marL="0" indent="0" algn="l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828818" y="5987598"/>
            <a:ext cx="0" cy="525294"/>
          </a:xfrm>
          <a:prstGeom prst="line">
            <a:avLst/>
          </a:prstGeom>
          <a:ln w="3175">
            <a:solidFill>
              <a:srgbClr val="D0D0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937" y="675859"/>
            <a:ext cx="7886700" cy="1325563"/>
          </a:xfrm>
        </p:spPr>
        <p:txBody>
          <a:bodyPr anchor="b" anchorCtr="0"/>
          <a:lstStyle>
            <a:lvl1pPr>
              <a:defRPr>
                <a:solidFill>
                  <a:srgbClr val="006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04" y="6024477"/>
            <a:ext cx="1657123" cy="4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E Divider Slide Green">
    <p:bg>
      <p:bgPr>
        <a:solidFill>
          <a:srgbClr val="0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3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04" y="6024477"/>
            <a:ext cx="1657123" cy="4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6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E Divider Slide Gre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3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04" y="6024477"/>
            <a:ext cx="1657123" cy="4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F35D-6605-443D-9F38-140776D68947}" type="datetime1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8819-B877-4AAF-AB71-63C59D44BF13}" type="datetime1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3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2EBC-325E-46EC-87DD-6EC14BFC4DB2}" type="datetime1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3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3442" y="9765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3442" y="301848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67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 Divider Slide Green">
    <p:bg>
      <p:bgPr>
        <a:solidFill>
          <a:srgbClr val="0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4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8409" y="6024477"/>
            <a:ext cx="1657123" cy="45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9" y="6178031"/>
            <a:ext cx="2072340" cy="1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7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09375" y="1084825"/>
            <a:ext cx="4752381" cy="5191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1539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130859" y="401239"/>
            <a:ext cx="5013142" cy="2786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4130859" y="3190425"/>
            <a:ext cx="2551790" cy="26987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71269" y="3190425"/>
            <a:ext cx="2472732" cy="26987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1298" y="1000002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1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02521" y="1621438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01989" y="1683711"/>
            <a:ext cx="5220070" cy="4042386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9281"/>
            <a:ext cx="7772400" cy="205068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89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6DC542-6CB9-419E-B49C-81182B59E3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660347"/>
            <a:ext cx="1795360" cy="704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3251200"/>
            <a:ext cx="4447032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 Divider Slide Gre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4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8409" y="6024477"/>
            <a:ext cx="1657123" cy="45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9" y="6195787"/>
            <a:ext cx="2072340" cy="1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F35D-6605-443D-9F38-140776D68947}" type="datetime1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6"/>
            <a:ext cx="7886700" cy="510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8819-B877-4AAF-AB71-63C59D44BF13}" type="datetime1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2FABE0-F601-4EE3-B8A1-0330AE6BFEF2}"/>
              </a:ext>
            </a:extLst>
          </p:cNvPr>
          <p:cNvCxnSpPr/>
          <p:nvPr userDrawn="1"/>
        </p:nvCxnSpPr>
        <p:spPr>
          <a:xfrm>
            <a:off x="0" y="9630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7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2EBC-325E-46EC-87DD-6EC14BFC4DB2}" type="datetime1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3442" y="9765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1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1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3442" y="301848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60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09375" y="1084830"/>
            <a:ext cx="4752381" cy="5191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5" y="1541539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9" y="635636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8173" y="6374117"/>
            <a:ext cx="516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>
                    <a:lumMod val="50000"/>
                  </a:schemeClr>
                </a:solidFill>
                <a:latin typeface="Open Sans"/>
                <a:ea typeface="Segoe UI" panose="020B0502040204020203" pitchFamily="34" charset="0"/>
                <a:cs typeface="Open Sans"/>
              </a:defRPr>
            </a:lvl1pPr>
          </a:lstStyle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542214" y="6383045"/>
            <a:ext cx="0" cy="3251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795865"/>
            <a:ext cx="9144000" cy="71021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29" y="6483258"/>
            <a:ext cx="1733702" cy="1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1" r:id="rId3"/>
    <p:sldLayoutId id="2147483683" r:id="rId4"/>
    <p:sldLayoutId id="2147483686" r:id="rId5"/>
    <p:sldLayoutId id="2147483689" r:id="rId6"/>
    <p:sldLayoutId id="2147483692" r:id="rId7"/>
    <p:sldLayoutId id="2147483695" r:id="rId8"/>
    <p:sldLayoutId id="2147483696" r:id="rId9"/>
    <p:sldLayoutId id="2147483699" r:id="rId10"/>
    <p:sldLayoutId id="2147483702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8173" y="6374107"/>
            <a:ext cx="516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64" y="6498453"/>
            <a:ext cx="1795135" cy="1486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542214" y="6383045"/>
            <a:ext cx="0" cy="3251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795855"/>
            <a:ext cx="9144000" cy="71021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eecc.org/third-party-solicitation-proces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6786" y="3334331"/>
            <a:ext cx="7580607" cy="631127"/>
          </a:xfrm>
        </p:spPr>
        <p:txBody>
          <a:bodyPr/>
          <a:lstStyle/>
          <a:p>
            <a:pPr algn="ctr"/>
            <a:r>
              <a:rPr lang="en-US"/>
              <a:t>August 6, 2020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946" y="675860"/>
            <a:ext cx="7624447" cy="2196651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/>
              <a:t>Overview of SCE’s</a:t>
            </a:r>
            <a:br>
              <a:rPr lang="en-US" sz="3600"/>
            </a:br>
            <a:r>
              <a:rPr lang="en-US" sz="3600"/>
              <a:t>Annual Budget Advice Letter</a:t>
            </a:r>
            <a:br>
              <a:rPr lang="en-US" sz="3600"/>
            </a:br>
            <a:r>
              <a:rPr lang="en-US" sz="3600"/>
              <a:t>for Program Year 2021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AEEBAEE-AC49-4BC2-A3C0-2D6032C838A8}"/>
              </a:ext>
            </a:extLst>
          </p:cNvPr>
          <p:cNvSpPr txBox="1">
            <a:spLocks/>
          </p:cNvSpPr>
          <p:nvPr/>
        </p:nvSpPr>
        <p:spPr>
          <a:xfrm>
            <a:off x="0" y="4576622"/>
            <a:ext cx="9144000" cy="631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Presented By:</a:t>
            </a:r>
          </a:p>
          <a:p>
            <a:pPr algn="ctr"/>
            <a:r>
              <a:rPr lang="en-US" sz="2000"/>
              <a:t>Tory Weber, SCE EE Portfolio Principal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C06DA-3D73-403C-BA37-3E3A5A545322}"/>
              </a:ext>
            </a:extLst>
          </p:cNvPr>
          <p:cNvSpPr txBox="1"/>
          <p:nvPr/>
        </p:nvSpPr>
        <p:spPr>
          <a:xfrm>
            <a:off x="217054" y="6502283"/>
            <a:ext cx="54402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DRAFT-SUBJECT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21720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544B-D8A7-470F-824F-FBA3866E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9" y="313033"/>
            <a:ext cx="7886700" cy="510363"/>
          </a:xfrm>
        </p:spPr>
        <p:txBody>
          <a:bodyPr/>
          <a:lstStyle/>
          <a:p>
            <a:r>
              <a:rPr lang="en-US"/>
              <a:t>Proposed to Close after Transition to Third-Parties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BBB73-90DE-449E-B1F3-030A3914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5E6B0-7ECC-4B9A-ACF1-0A7F154102A9}"/>
              </a:ext>
            </a:extLst>
          </p:cNvPr>
          <p:cNvSpPr/>
          <p:nvPr/>
        </p:nvSpPr>
        <p:spPr>
          <a:xfrm>
            <a:off x="1069187" y="3457845"/>
            <a:ext cx="1654848" cy="30470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Plug Load Appliance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B4265-8D76-4740-9164-64A2CFE972F3}"/>
              </a:ext>
            </a:extLst>
          </p:cNvPr>
          <p:cNvSpPr/>
          <p:nvPr/>
        </p:nvSpPr>
        <p:spPr>
          <a:xfrm>
            <a:off x="1068743" y="3818609"/>
            <a:ext cx="1654848" cy="30470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Residential New Construction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62798-3936-4617-9A25-1FD67D3996F9}"/>
              </a:ext>
            </a:extLst>
          </p:cNvPr>
          <p:cNvSpPr/>
          <p:nvPr/>
        </p:nvSpPr>
        <p:spPr>
          <a:xfrm>
            <a:off x="1068743" y="4539850"/>
            <a:ext cx="1654848" cy="30470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Non-Residential HVAC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A4214-E41F-41C9-829A-A091B62CEC42}"/>
              </a:ext>
            </a:extLst>
          </p:cNvPr>
          <p:cNvSpPr/>
          <p:nvPr/>
        </p:nvSpPr>
        <p:spPr>
          <a:xfrm>
            <a:off x="1068743" y="4120235"/>
            <a:ext cx="1654848" cy="30470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Savings By Design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7B2A45-D6B9-4A6E-A384-B847072967CA}"/>
              </a:ext>
            </a:extLst>
          </p:cNvPr>
          <p:cNvSpPr/>
          <p:nvPr/>
        </p:nvSpPr>
        <p:spPr>
          <a:xfrm>
            <a:off x="1068743" y="4962338"/>
            <a:ext cx="1654848" cy="30470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Commercial Deemed Incentives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4A1B3-646F-4CAC-9E87-60323003DA64}"/>
              </a:ext>
            </a:extLst>
          </p:cNvPr>
          <p:cNvSpPr/>
          <p:nvPr/>
        </p:nvSpPr>
        <p:spPr>
          <a:xfrm>
            <a:off x="1068743" y="5266826"/>
            <a:ext cx="1654848" cy="30470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Industrial Calculated 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23B3C-17A6-47C7-84B5-7A4D07C4EE8D}"/>
              </a:ext>
            </a:extLst>
          </p:cNvPr>
          <p:cNvSpPr/>
          <p:nvPr/>
        </p:nvSpPr>
        <p:spPr>
          <a:xfrm>
            <a:off x="1068743" y="5575005"/>
            <a:ext cx="1654848" cy="30470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Industrial Deemed 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0034F9-A66D-4631-9201-516506EECCC8}"/>
              </a:ext>
            </a:extLst>
          </p:cNvPr>
          <p:cNvSpPr/>
          <p:nvPr/>
        </p:nvSpPr>
        <p:spPr>
          <a:xfrm>
            <a:off x="1068743" y="5928415"/>
            <a:ext cx="1654848" cy="4318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0000"/>
                </a:solidFill>
              </a:rPr>
              <a:t>Midstream Point of Purchase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288A36-EC50-4E19-B016-8C436FACDE17}"/>
              </a:ext>
            </a:extLst>
          </p:cNvPr>
          <p:cNvSpPr/>
          <p:nvPr/>
        </p:nvSpPr>
        <p:spPr>
          <a:xfrm>
            <a:off x="3158808" y="3430028"/>
            <a:ext cx="4513340" cy="3400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SW Plug Load Appliance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97FDD-CA46-464D-BE6C-67D12D9057C7}"/>
              </a:ext>
            </a:extLst>
          </p:cNvPr>
          <p:cNvSpPr/>
          <p:nvPr/>
        </p:nvSpPr>
        <p:spPr>
          <a:xfrm>
            <a:off x="3158455" y="3810142"/>
            <a:ext cx="4515332" cy="6147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SW New Construction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622519-4606-4F1C-90FD-D668ACDA7795}"/>
              </a:ext>
            </a:extLst>
          </p:cNvPr>
          <p:cNvSpPr/>
          <p:nvPr/>
        </p:nvSpPr>
        <p:spPr>
          <a:xfrm>
            <a:off x="3158011" y="4475740"/>
            <a:ext cx="4515332" cy="3688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SW Residential/Commercial HVAC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54B462-008D-4A10-A5E5-93F525B1BDDB}"/>
              </a:ext>
            </a:extLst>
          </p:cNvPr>
          <p:cNvSpPr/>
          <p:nvPr/>
        </p:nvSpPr>
        <p:spPr>
          <a:xfrm>
            <a:off x="3158666" y="4953870"/>
            <a:ext cx="4513340" cy="9258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SCE Local 3</a:t>
            </a:r>
            <a:r>
              <a:rPr lang="en-US" sz="1100" b="1" baseline="30000">
                <a:solidFill>
                  <a:srgbClr val="000000"/>
                </a:solidFill>
              </a:rPr>
              <a:t>rd</a:t>
            </a:r>
            <a:r>
              <a:rPr lang="en-US" sz="1100" b="1">
                <a:solidFill>
                  <a:srgbClr val="000000"/>
                </a:solidFill>
              </a:rPr>
              <a:t> Party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0AECF4-A235-494A-B71E-43F52A0EC580}"/>
              </a:ext>
            </a:extLst>
          </p:cNvPr>
          <p:cNvSpPr txBox="1"/>
          <p:nvPr/>
        </p:nvSpPr>
        <p:spPr>
          <a:xfrm>
            <a:off x="431889" y="1087615"/>
            <a:ext cx="846657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These programs will remain open until suitable 3</a:t>
            </a:r>
            <a:r>
              <a:rPr lang="en-US" baseline="30000"/>
              <a:t>rd</a:t>
            </a:r>
            <a:r>
              <a:rPr lang="en-US"/>
              <a:t> party replacements are in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Ramp up/wind down timing uncertainties may affect budget and schedules during the transition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To account for ramp up, SCE budgeted for existing programs to the end of Q1 2021.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FD3D3C3-5253-42ED-AEBD-D9DE7F75F324}"/>
              </a:ext>
            </a:extLst>
          </p:cNvPr>
          <p:cNvSpPr/>
          <p:nvPr/>
        </p:nvSpPr>
        <p:spPr>
          <a:xfrm>
            <a:off x="6079003" y="2429548"/>
            <a:ext cx="2181683" cy="407611"/>
          </a:xfrm>
          <a:prstGeom prst="rightArrow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2022+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6C0E8-27FE-4FE0-A437-FAADBF0A309C}"/>
              </a:ext>
            </a:extLst>
          </p:cNvPr>
          <p:cNvSpPr/>
          <p:nvPr/>
        </p:nvSpPr>
        <p:spPr>
          <a:xfrm>
            <a:off x="1070505" y="2525250"/>
            <a:ext cx="946132" cy="22142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5BFB58-849B-42B7-BE05-6BF98AD1CF4E}"/>
              </a:ext>
            </a:extLst>
          </p:cNvPr>
          <p:cNvSpPr/>
          <p:nvPr/>
        </p:nvSpPr>
        <p:spPr>
          <a:xfrm>
            <a:off x="2016637" y="2527024"/>
            <a:ext cx="4080045" cy="219646"/>
          </a:xfrm>
          <a:prstGeom prst="rect">
            <a:avLst/>
          </a:prstGeom>
          <a:solidFill>
            <a:srgbClr val="006CB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2021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9BF4AF-1FCC-4799-BD33-D37E2BBE74D6}"/>
              </a:ext>
            </a:extLst>
          </p:cNvPr>
          <p:cNvGrpSpPr/>
          <p:nvPr/>
        </p:nvGrpSpPr>
        <p:grpSpPr>
          <a:xfrm>
            <a:off x="1070505" y="2810670"/>
            <a:ext cx="6916102" cy="340604"/>
            <a:chOff x="2530141" y="5180208"/>
            <a:chExt cx="6916102" cy="340604"/>
          </a:xfrm>
        </p:grpSpPr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35182C45-265A-4682-9809-8A396A1953C4}"/>
                </a:ext>
              </a:extLst>
            </p:cNvPr>
            <p:cNvSpPr/>
            <p:nvPr/>
          </p:nvSpPr>
          <p:spPr>
            <a:xfrm>
              <a:off x="2530141" y="5180208"/>
              <a:ext cx="6916102" cy="340604"/>
            </a:xfrm>
            <a:prstGeom prst="homePlate">
              <a:avLst/>
            </a:prstGeom>
            <a:gradFill flip="none" rotWithShape="1">
              <a:gsLst>
                <a:gs pos="70000">
                  <a:srgbClr val="FFC000"/>
                </a:gs>
                <a:gs pos="3000">
                  <a:schemeClr val="tx2">
                    <a:lumMod val="20000"/>
                    <a:lumOff val="80000"/>
                  </a:schemeClr>
                </a:gs>
                <a:gs pos="35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A7E37A-1CBC-40CF-8E7E-643F4E53F0EF}"/>
                </a:ext>
              </a:extLst>
            </p:cNvPr>
            <p:cNvSpPr/>
            <p:nvPr/>
          </p:nvSpPr>
          <p:spPr>
            <a:xfrm>
              <a:off x="3162866" y="5230436"/>
              <a:ext cx="483522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</a:rPr>
                <a:t>Transition to 3</a:t>
              </a:r>
              <a:r>
                <a:rPr lang="en-US" sz="1100" b="1" baseline="30000" dirty="0">
                  <a:solidFill>
                    <a:srgbClr val="000000"/>
                  </a:solidFill>
                </a:rPr>
                <a:t>rd</a:t>
              </a:r>
              <a:r>
                <a:rPr lang="en-US" sz="1100" b="1" dirty="0">
                  <a:solidFill>
                    <a:srgbClr val="000000"/>
                  </a:solidFill>
                </a:rPr>
                <a:t> Party Proposed Designed and Delivered Programs</a:t>
              </a:r>
            </a:p>
          </p:txBody>
        </p: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4D304711-F6AC-444C-BF5B-7817320DC26B}"/>
              </a:ext>
            </a:extLst>
          </p:cNvPr>
          <p:cNvSpPr/>
          <p:nvPr/>
        </p:nvSpPr>
        <p:spPr>
          <a:xfrm rot="5400000">
            <a:off x="2773967" y="3566492"/>
            <a:ext cx="330200" cy="112906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AB154A6-7055-4159-A2EE-AE09CD583C2D}"/>
              </a:ext>
            </a:extLst>
          </p:cNvPr>
          <p:cNvSpPr/>
          <p:nvPr/>
        </p:nvSpPr>
        <p:spPr>
          <a:xfrm>
            <a:off x="3156674" y="5932171"/>
            <a:ext cx="4515332" cy="4318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SCE-Led SW Lighting</a:t>
            </a:r>
          </a:p>
        </p:txBody>
      </p:sp>
      <p:sp>
        <p:nvSpPr>
          <p:cNvPr id="36" name="Isosceles Triangle 49">
            <a:extLst>
              <a:ext uri="{FF2B5EF4-FFF2-40B4-BE49-F238E27FC236}">
                <a16:creationId xmlns:a16="http://schemas.microsoft.com/office/drawing/2014/main" id="{DBA8FD27-1038-6C47-9BBD-E941EF72905B}"/>
              </a:ext>
            </a:extLst>
          </p:cNvPr>
          <p:cNvSpPr/>
          <p:nvPr/>
        </p:nvSpPr>
        <p:spPr>
          <a:xfrm rot="5400000">
            <a:off x="2636059" y="4056697"/>
            <a:ext cx="606014" cy="112904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9">
            <a:extLst>
              <a:ext uri="{FF2B5EF4-FFF2-40B4-BE49-F238E27FC236}">
                <a16:creationId xmlns:a16="http://schemas.microsoft.com/office/drawing/2014/main" id="{678D53FC-06F0-6C4E-97A7-FEF8E6208C8F}"/>
              </a:ext>
            </a:extLst>
          </p:cNvPr>
          <p:cNvSpPr/>
          <p:nvPr/>
        </p:nvSpPr>
        <p:spPr>
          <a:xfrm rot="5400000">
            <a:off x="2716759" y="4636709"/>
            <a:ext cx="431842" cy="109906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49">
            <a:extLst>
              <a:ext uri="{FF2B5EF4-FFF2-40B4-BE49-F238E27FC236}">
                <a16:creationId xmlns:a16="http://schemas.microsoft.com/office/drawing/2014/main" id="{E2E0F932-19C6-D04F-A814-3EF2B2C15D1D}"/>
              </a:ext>
            </a:extLst>
          </p:cNvPr>
          <p:cNvSpPr/>
          <p:nvPr/>
        </p:nvSpPr>
        <p:spPr>
          <a:xfrm rot="5400000">
            <a:off x="2508633" y="5334433"/>
            <a:ext cx="854096" cy="109905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9">
            <a:extLst>
              <a:ext uri="{FF2B5EF4-FFF2-40B4-BE49-F238E27FC236}">
                <a16:creationId xmlns:a16="http://schemas.microsoft.com/office/drawing/2014/main" id="{FB0C5776-721E-B547-81AD-A1B76D297889}"/>
              </a:ext>
            </a:extLst>
          </p:cNvPr>
          <p:cNvSpPr/>
          <p:nvPr/>
        </p:nvSpPr>
        <p:spPr>
          <a:xfrm rot="5400000">
            <a:off x="2720703" y="6099301"/>
            <a:ext cx="431840" cy="117792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BE2E-6967-4007-8737-74D7DA67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73" y="312548"/>
            <a:ext cx="7886700" cy="510363"/>
          </a:xfrm>
        </p:spPr>
        <p:txBody>
          <a:bodyPr/>
          <a:lstStyle/>
          <a:p>
            <a:r>
              <a:rPr lang="en-US"/>
              <a:t>SCE-led Statewide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9F6B6-5D16-4B9C-BA70-250026BA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91B-DD30-4D15-824E-D66405BDEA1E}"/>
              </a:ext>
            </a:extLst>
          </p:cNvPr>
          <p:cNvSpPr txBox="1">
            <a:spLocks/>
          </p:cNvSpPr>
          <p:nvPr/>
        </p:nvSpPr>
        <p:spPr>
          <a:xfrm>
            <a:off x="399473" y="4218549"/>
            <a:ext cx="8313472" cy="195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80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4A30EAC-5E50-46DB-B45E-25DDAD1D9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86032"/>
              </p:ext>
            </p:extLst>
          </p:nvPr>
        </p:nvGraphicFramePr>
        <p:xfrm>
          <a:off x="489546" y="2923149"/>
          <a:ext cx="816490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1">
                  <a:extLst>
                    <a:ext uri="{9D8B030D-6E8A-4147-A177-3AD203B41FA5}">
                      <a16:colId xmlns:a16="http://schemas.microsoft.com/office/drawing/2014/main" val="3999942071"/>
                    </a:ext>
                  </a:extLst>
                </a:gridCol>
                <a:gridCol w="1331329">
                  <a:extLst>
                    <a:ext uri="{9D8B030D-6E8A-4147-A177-3AD203B41FA5}">
                      <a16:colId xmlns:a16="http://schemas.microsoft.com/office/drawing/2014/main" val="794210751"/>
                    </a:ext>
                  </a:extLst>
                </a:gridCol>
                <a:gridCol w="1084444">
                  <a:extLst>
                    <a:ext uri="{9D8B030D-6E8A-4147-A177-3AD203B41FA5}">
                      <a16:colId xmlns:a16="http://schemas.microsoft.com/office/drawing/2014/main" val="2133006642"/>
                    </a:ext>
                  </a:extLst>
                </a:gridCol>
                <a:gridCol w="760039">
                  <a:extLst>
                    <a:ext uri="{9D8B030D-6E8A-4147-A177-3AD203B41FA5}">
                      <a16:colId xmlns:a16="http://schemas.microsoft.com/office/drawing/2014/main" val="1387993942"/>
                    </a:ext>
                  </a:extLst>
                </a:gridCol>
                <a:gridCol w="750770">
                  <a:extLst>
                    <a:ext uri="{9D8B030D-6E8A-4147-A177-3AD203B41FA5}">
                      <a16:colId xmlns:a16="http://schemas.microsoft.com/office/drawing/2014/main" val="1805181027"/>
                    </a:ext>
                  </a:extLst>
                </a:gridCol>
                <a:gridCol w="750770">
                  <a:extLst>
                    <a:ext uri="{9D8B030D-6E8A-4147-A177-3AD203B41FA5}">
                      <a16:colId xmlns:a16="http://schemas.microsoft.com/office/drawing/2014/main" val="4275720059"/>
                    </a:ext>
                  </a:extLst>
                </a:gridCol>
                <a:gridCol w="824919">
                  <a:extLst>
                    <a:ext uri="{9D8B030D-6E8A-4147-A177-3AD203B41FA5}">
                      <a16:colId xmlns:a16="http://schemas.microsoft.com/office/drawing/2014/main" val="2067361711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2727865157"/>
                    </a:ext>
                  </a:extLst>
                </a:gridCol>
              </a:tblGrid>
              <a:tr h="60233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Statewide Program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2021 Program Budget (Total for all contributing IOUs)</a:t>
                      </a:r>
                    </a:p>
                    <a:p>
                      <a:pPr algn="ctr"/>
                      <a:r>
                        <a:rPr lang="en-US" sz="1200" b="1"/>
                        <a:t>$ millions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Expected or Actual Launch Date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Percent Electric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Combined (Electric &amp; Gas) Proportional Contribution per Load-Share</a:t>
                      </a:r>
                    </a:p>
                    <a:p>
                      <a:pPr algn="ctr"/>
                      <a:r>
                        <a:rPr lang="en-US" sz="1100" b="1"/>
                        <a:t>(Target share. Actual funding may be within +/- 20%)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78122"/>
                  </a:ext>
                </a:extLst>
              </a:tr>
              <a:tr h="192748"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PG&amp;E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SDG&amp;E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SCG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1076"/>
                  </a:ext>
                </a:extLst>
              </a:tr>
              <a:tr h="20479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Water/Wastewater Pumping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$15.9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Sep 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32.1%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45.6%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14.0%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8.4%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72530"/>
                  </a:ext>
                </a:extLst>
              </a:tr>
              <a:tr h="20479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Lighting (Upstream)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$36.0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May 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40.1%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44.4%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15.5%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59499"/>
                  </a:ext>
                </a:extLst>
              </a:tr>
              <a:tr h="20479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ETP, all electric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$53.7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Apr 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40.1%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44.4%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15.5%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01346"/>
                  </a:ext>
                </a:extLst>
              </a:tr>
              <a:tr h="31321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Institutional Partnerships UC/CSU/CCC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$12.0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Sep 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32.8%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45.6%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14.0%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8.4%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841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53B9ED-9BBB-BE45-AEBA-A52B26438AC2}"/>
              </a:ext>
            </a:extLst>
          </p:cNvPr>
          <p:cNvSpPr/>
          <p:nvPr/>
        </p:nvSpPr>
        <p:spPr>
          <a:xfrm>
            <a:off x="399473" y="1221742"/>
            <a:ext cx="796771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SCE is the statewide lead for the programs listed below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SW Lighting is anticipated to launch in May 2021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The remaining SW programs will launch in 2022</a:t>
            </a:r>
          </a:p>
        </p:txBody>
      </p:sp>
    </p:spTree>
    <p:extLst>
      <p:ext uri="{BB962C8B-B14F-4D97-AF65-F5344CB8AC3E}">
        <p14:creationId xmlns:p14="http://schemas.microsoft.com/office/powerpoint/2010/main" val="297970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E1AF-1975-4000-A953-903454B9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99" y="354828"/>
            <a:ext cx="7886700" cy="510363"/>
          </a:xfrm>
        </p:spPr>
        <p:txBody>
          <a:bodyPr/>
          <a:lstStyle/>
          <a:p>
            <a:r>
              <a:rPr lang="en-US"/>
              <a:t>COVID-19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36438-E42D-40C5-BD99-78EBD85A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94B97-901F-4CD0-91C1-E7458FC92640}"/>
              </a:ext>
            </a:extLst>
          </p:cNvPr>
          <p:cNvSpPr/>
          <p:nvPr/>
        </p:nvSpPr>
        <p:spPr>
          <a:xfrm>
            <a:off x="423399" y="3292008"/>
            <a:ext cx="3075301" cy="273983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22DA95B-4A7A-43AA-948B-A9634C50C241}"/>
              </a:ext>
            </a:extLst>
          </p:cNvPr>
          <p:cNvSpPr/>
          <p:nvPr/>
        </p:nvSpPr>
        <p:spPr>
          <a:xfrm>
            <a:off x="3498710" y="3108243"/>
            <a:ext cx="4979463" cy="645792"/>
          </a:xfrm>
          <a:prstGeom prst="rightArrow">
            <a:avLst/>
          </a:prstGeom>
          <a:solidFill>
            <a:srgbClr val="006CB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9A10A-F125-4DC7-8C22-3D9F41D97736}"/>
              </a:ext>
            </a:extLst>
          </p:cNvPr>
          <p:cNvSpPr txBox="1"/>
          <p:nvPr/>
        </p:nvSpPr>
        <p:spPr>
          <a:xfrm>
            <a:off x="498456" y="3749756"/>
            <a:ext cx="293972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Engaged with Energy Division since March</a:t>
            </a:r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1400" dirty="0">
                <a:solidFill>
                  <a:srgbClr val="000000"/>
                </a:solidFill>
              </a:rPr>
              <a:t>ensure safety and continuity of services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SCE lifted suspension of activities on 5/29</a:t>
            </a:r>
            <a:endParaRPr lang="en-US" sz="1400" dirty="0">
              <a:solidFill>
                <a:srgbClr val="000000"/>
              </a:solidFill>
            </a:endParaRP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Implemented virtual inspections and virtual workshops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B982263-B09D-4DEF-9B86-5D5ACBA41A5E}"/>
              </a:ext>
            </a:extLst>
          </p:cNvPr>
          <p:cNvSpPr txBox="1">
            <a:spLocks/>
          </p:cNvSpPr>
          <p:nvPr/>
        </p:nvSpPr>
        <p:spPr>
          <a:xfrm>
            <a:off x="423398" y="1141122"/>
            <a:ext cx="8231871" cy="180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/>
              <a:t>Commission acknowledged forecasting uncertainties in 7/3/20 Scoping Memo (R.13-11-005)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Difficult to estimate the COVID-19 impacts on the final 2020 results and to separate participation impacts of COVID from other recent trends in energy efficiency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SCE’s 2021 forecasts of budget and savings estimates reflect the best available information from both market participants and SCE </a:t>
            </a:r>
            <a:endParaRPr lang="en-US" sz="16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B0473-BA2A-4C60-B8FE-82B98DE8D22D}"/>
              </a:ext>
            </a:extLst>
          </p:cNvPr>
          <p:cNvSpPr txBox="1"/>
          <p:nvPr/>
        </p:nvSpPr>
        <p:spPr>
          <a:xfrm>
            <a:off x="3693668" y="3752835"/>
            <a:ext cx="41744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Continue mitigation strategies as advised by state and federal authorities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Closely monitor impacts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Third-parties may account for impacts in proposals 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Pay-for-performance third-party contracts mitigate potential downside risk to cost effectiveness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Fund-shift as needed to mitigate portfolio risks</a:t>
            </a:r>
          </a:p>
        </p:txBody>
      </p:sp>
    </p:spTree>
    <p:extLst>
      <p:ext uri="{BB962C8B-B14F-4D97-AF65-F5344CB8AC3E}">
        <p14:creationId xmlns:p14="http://schemas.microsoft.com/office/powerpoint/2010/main" val="200707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7B0-365B-4A74-9C69-AED981C1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11" y="284926"/>
            <a:ext cx="7886700" cy="510363"/>
          </a:xfrm>
        </p:spPr>
        <p:txBody>
          <a:bodyPr/>
          <a:lstStyle/>
          <a:p>
            <a:r>
              <a:rPr lang="en-US"/>
              <a:t>Anticipated Changes from 8/6 to 9/1 Filing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2AB1E-7615-41E2-96D3-E836B278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23F048-EAD5-476B-BEE0-D2F78E8A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11" y="1251285"/>
            <a:ext cx="8237542" cy="49409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Incorporate feedback from today’s presentation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Continue to make adjustments based on best available information from contract negotiations, including non-SCE statewide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Minor adjustments to measures and programs within the portfolio from further optimization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May revise program closure list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All budget and savings inputs may be changed during the final quality control and review process before final filing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Edits to draft Advice letter language to reflect aforementioned changes and other reviews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EM&amp;V budgets may change based on final inputs</a:t>
            </a:r>
          </a:p>
        </p:txBody>
      </p:sp>
    </p:spTree>
    <p:extLst>
      <p:ext uri="{BB962C8B-B14F-4D97-AF65-F5344CB8AC3E}">
        <p14:creationId xmlns:p14="http://schemas.microsoft.com/office/powerpoint/2010/main" val="41037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9" y="2541067"/>
            <a:ext cx="7886700" cy="7894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QUESTIONS?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FEEDBACK?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7B9C-5F68-4ED3-A216-FD6EEB6F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FA405-C2CB-4258-BD7F-A036948E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A4CC-7C93-4AB0-9DFA-A79DEAF9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99" y="334442"/>
            <a:ext cx="7886700" cy="510363"/>
          </a:xfrm>
        </p:spPr>
        <p:txBody>
          <a:bodyPr/>
          <a:lstStyle/>
          <a:p>
            <a:r>
              <a:rPr lang="en-US"/>
              <a:t>Third Party Solicitation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4414C-569B-4449-9AFB-C06D783F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15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D1DE34A-E2BD-46B0-8AA8-9F382E051E7E}"/>
              </a:ext>
            </a:extLst>
          </p:cNvPr>
          <p:cNvSpPr txBox="1">
            <a:spLocks/>
          </p:cNvSpPr>
          <p:nvPr/>
        </p:nvSpPr>
        <p:spPr>
          <a:xfrm>
            <a:off x="427176" y="1111651"/>
            <a:ext cx="8310698" cy="77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SCE will inform the Energy Division when SCE has contracted at least 25% third-party by 9/30 and 40% third-party </a:t>
            </a:r>
            <a:r>
              <a:rPr lang="en-US" sz="2000"/>
              <a:t>by 12/31/2020.</a:t>
            </a:r>
            <a:endParaRPr 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4866C3-91AA-4AA7-B173-A5BE967019F1}"/>
              </a:ext>
            </a:extLst>
          </p:cNvPr>
          <p:cNvSpPr txBox="1"/>
          <p:nvPr/>
        </p:nvSpPr>
        <p:spPr>
          <a:xfrm>
            <a:off x="730435" y="6216172"/>
            <a:ext cx="3852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solidFill>
                  <a:srgbClr val="000000"/>
                </a:solidFill>
              </a:rPr>
              <a:t>Note: solicitation schedules are subject to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351164-AAF9-4299-BF4D-7CBB0A5E71DD}"/>
              </a:ext>
            </a:extLst>
          </p:cNvPr>
          <p:cNvSpPr/>
          <p:nvPr/>
        </p:nvSpPr>
        <p:spPr>
          <a:xfrm>
            <a:off x="1703753" y="5512795"/>
            <a:ext cx="5757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Refer to the CAEECC website for solicitation schedule details:</a:t>
            </a:r>
            <a:endParaRPr lang="en-US" sz="1400" i="1" u="sng">
              <a:solidFill>
                <a:srgbClr val="000000"/>
              </a:solidFill>
            </a:endParaRPr>
          </a:p>
          <a:p>
            <a:pPr algn="ctr"/>
            <a:r>
              <a:rPr lang="en-US" sz="1400" i="1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https://www.caeecc.org/third-party-solicitation-process</a:t>
            </a:r>
            <a:endParaRPr lang="en-US" sz="1400" i="1" u="sng">
              <a:solidFill>
                <a:srgbClr val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9CD9EE-4EB8-B945-B5FC-318C2D2FC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22791"/>
              </p:ext>
            </p:extLst>
          </p:nvPr>
        </p:nvGraphicFramePr>
        <p:xfrm>
          <a:off x="648238" y="2376537"/>
          <a:ext cx="7868574" cy="281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369">
                  <a:extLst>
                    <a:ext uri="{9D8B030D-6E8A-4147-A177-3AD203B41FA5}">
                      <a16:colId xmlns:a16="http://schemas.microsoft.com/office/drawing/2014/main" val="1475884892"/>
                    </a:ext>
                  </a:extLst>
                </a:gridCol>
                <a:gridCol w="5061205">
                  <a:extLst>
                    <a:ext uri="{9D8B030D-6E8A-4147-A177-3AD203B41FA5}">
                      <a16:colId xmlns:a16="http://schemas.microsoft.com/office/drawing/2014/main" val="3235161586"/>
                    </a:ext>
                  </a:extLst>
                </a:gridCol>
              </a:tblGrid>
              <a:tr h="414782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00"/>
                          </a:solidFill>
                        </a:rPr>
                        <a:t>Solicitation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00"/>
                          </a:solidFill>
                        </a:rPr>
                        <a:t>Update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154870"/>
                  </a:ext>
                </a:extLst>
              </a:tr>
              <a:tr h="4284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Residential, Commercial, Industrial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Currently in negotiations; contracts signed by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9/30/20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897947"/>
                  </a:ext>
                </a:extLst>
              </a:tr>
              <a:tr h="4284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SW Lighting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Currently in negotiations; contracts signed by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9/30/20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578461"/>
                  </a:ext>
                </a:extLst>
              </a:tr>
              <a:tr h="64102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Public/Agriculture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Contracts anticipated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end of 2021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.  Existing programs to remain for 2021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1852"/>
                  </a:ext>
                </a:extLst>
              </a:tr>
              <a:tr h="90498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SW Higher Education</a:t>
                      </a:r>
                    </a:p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SW Water/Wastewater Pumping</a:t>
                      </a:r>
                    </a:p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SW Emerging Technologies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Contracts anticipated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end of 2021 into early 2022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25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39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4108-9575-45F9-A588-7BB0C5C0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7" y="281004"/>
            <a:ext cx="7886700" cy="510363"/>
          </a:xfrm>
        </p:spPr>
        <p:txBody>
          <a:bodyPr/>
          <a:lstStyle/>
          <a:p>
            <a:r>
              <a:rPr lang="en-US"/>
              <a:t>2021 ABAL Budget vs. 2021 Claims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A70CA-59D4-4B7E-A4ED-9188C8D2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16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CDB08F0-99FA-4244-8DD9-537722AEBB82}"/>
              </a:ext>
            </a:extLst>
          </p:cNvPr>
          <p:cNvSpPr txBox="1">
            <a:spLocks/>
          </p:cNvSpPr>
          <p:nvPr/>
        </p:nvSpPr>
        <p:spPr>
          <a:xfrm>
            <a:off x="415264" y="1057501"/>
            <a:ext cx="8313472" cy="611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2000">
                <a:latin typeface="Segoe UI Light"/>
                <a:cs typeface="Segoe UI Light"/>
              </a:rPr>
              <a:t>Savings and Expenditures from pre-2021 expected to be claimed in 2021.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65778E-CB6D-44AD-8E26-1F15475BAF83}"/>
              </a:ext>
            </a:extLst>
          </p:cNvPr>
          <p:cNvSpPr/>
          <p:nvPr/>
        </p:nvSpPr>
        <p:spPr>
          <a:xfrm>
            <a:off x="70601" y="2202426"/>
            <a:ext cx="3970921" cy="3942735"/>
          </a:xfrm>
          <a:prstGeom prst="ellipse">
            <a:avLst/>
          </a:prstGeom>
          <a:solidFill>
            <a:srgbClr val="F0B323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25DFCD-7B47-49CE-82F9-353D3E300C0E}"/>
              </a:ext>
            </a:extLst>
          </p:cNvPr>
          <p:cNvSpPr/>
          <p:nvPr/>
        </p:nvSpPr>
        <p:spPr>
          <a:xfrm>
            <a:off x="2313817" y="2202426"/>
            <a:ext cx="3984793" cy="3942735"/>
          </a:xfrm>
          <a:prstGeom prst="ellipse">
            <a:avLst/>
          </a:prstGeom>
          <a:solidFill>
            <a:srgbClr val="658D1B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1D54D-C910-4547-B641-A1ACEA58BF6F}"/>
              </a:ext>
            </a:extLst>
          </p:cNvPr>
          <p:cNvSpPr txBox="1"/>
          <p:nvPr/>
        </p:nvSpPr>
        <p:spPr>
          <a:xfrm>
            <a:off x="1250638" y="2372509"/>
            <a:ext cx="1489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Program Year</a:t>
            </a:r>
          </a:p>
          <a:p>
            <a:pPr algn="ctr"/>
            <a:r>
              <a:rPr lang="en-US" sz="1600" b="1">
                <a:solidFill>
                  <a:srgbClr val="000000"/>
                </a:solidFill>
              </a:rPr>
              <a:t>2021 ABAL</a:t>
            </a:r>
          </a:p>
          <a:p>
            <a:pPr algn="ctr"/>
            <a:r>
              <a:rPr lang="en-US" sz="1200" i="1">
                <a:solidFill>
                  <a:srgbClr val="000000"/>
                </a:solidFill>
              </a:rPr>
              <a:t>Filed Sept.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A0540-E0EF-4B80-9331-C1F90AC46F27}"/>
              </a:ext>
            </a:extLst>
          </p:cNvPr>
          <p:cNvSpPr txBox="1"/>
          <p:nvPr/>
        </p:nvSpPr>
        <p:spPr>
          <a:xfrm>
            <a:off x="3699954" y="2376516"/>
            <a:ext cx="1419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Program Year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2021 EE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Annual Report</a:t>
            </a:r>
          </a:p>
          <a:p>
            <a:pPr algn="ctr"/>
            <a:r>
              <a:rPr lang="en-US" sz="1200" i="1" dirty="0">
                <a:solidFill>
                  <a:srgbClr val="000000"/>
                </a:solidFill>
              </a:rPr>
              <a:t>Filed May 2022</a:t>
            </a:r>
            <a:endParaRPr lang="en-US" sz="1100" i="1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4A670-259D-4D68-B9CF-68BF1DD1BF07}"/>
              </a:ext>
            </a:extLst>
          </p:cNvPr>
          <p:cNvSpPr txBox="1"/>
          <p:nvPr/>
        </p:nvSpPr>
        <p:spPr>
          <a:xfrm>
            <a:off x="149129" y="3658267"/>
            <a:ext cx="203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Future Commitments &amp; Expenditures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Expenditures in 2021 with savings expected to be claimed in 2022 and beyond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E3F0F-88F9-4060-8C5B-665591EF88BC}"/>
              </a:ext>
            </a:extLst>
          </p:cNvPr>
          <p:cNvSpPr txBox="1"/>
          <p:nvPr/>
        </p:nvSpPr>
        <p:spPr>
          <a:xfrm>
            <a:off x="2260831" y="3674377"/>
            <a:ext cx="1843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2021 Commitments &amp; Expenditures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Expenditures in 2021 with savings expected to be claimed in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538F0D-83D3-4857-A1B3-FA9B7CD6F0C7}"/>
              </a:ext>
            </a:extLst>
          </p:cNvPr>
          <p:cNvSpPr txBox="1"/>
          <p:nvPr/>
        </p:nvSpPr>
        <p:spPr>
          <a:xfrm>
            <a:off x="4174896" y="3660976"/>
            <a:ext cx="20313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Past Commitments Realized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Savings from previous years’ expenditures claimed in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36F6F-749F-4FF0-815C-E29639AB2B2E}"/>
              </a:ext>
            </a:extLst>
          </p:cNvPr>
          <p:cNvSpPr/>
          <p:nvPr/>
        </p:nvSpPr>
        <p:spPr>
          <a:xfrm>
            <a:off x="6483364" y="2130063"/>
            <a:ext cx="2402763" cy="267911"/>
          </a:xfrm>
          <a:prstGeom prst="rect">
            <a:avLst/>
          </a:prstGeom>
          <a:solidFill>
            <a:srgbClr val="006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53B953-16F0-426C-8E60-AE083BA4AF9C}"/>
              </a:ext>
            </a:extLst>
          </p:cNvPr>
          <p:cNvSpPr/>
          <p:nvPr/>
        </p:nvSpPr>
        <p:spPr>
          <a:xfrm>
            <a:off x="6483365" y="2397973"/>
            <a:ext cx="2402764" cy="374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The ABAL focuses on expenditures for a given year, the EE Annual Report is focused on savings for a given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2021 ABAL budget request of $222.5 million reflects expenditures in 2021 with savings that will be claimed in 2021 and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EE Annual Report provides a retrospective on performance </a:t>
            </a:r>
          </a:p>
        </p:txBody>
      </p:sp>
    </p:spTree>
    <p:extLst>
      <p:ext uri="{BB962C8B-B14F-4D97-AF65-F5344CB8AC3E}">
        <p14:creationId xmlns:p14="http://schemas.microsoft.com/office/powerpoint/2010/main" val="211342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4108-9575-45F9-A588-7BB0C5C0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7" y="281004"/>
            <a:ext cx="7886700" cy="510363"/>
          </a:xfrm>
        </p:spPr>
        <p:txBody>
          <a:bodyPr/>
          <a:lstStyle/>
          <a:p>
            <a:r>
              <a:rPr lang="en-US"/>
              <a:t>What is Total Resource Cost (TRC)?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A70CA-59D4-4B7E-A4ED-9188C8D2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0872-25A1-4FA1-8FB8-E2AD4B8A422E}"/>
              </a:ext>
            </a:extLst>
          </p:cNvPr>
          <p:cNvSpPr txBox="1"/>
          <p:nvPr/>
        </p:nvSpPr>
        <p:spPr>
          <a:xfrm>
            <a:off x="659467" y="2947258"/>
            <a:ext cx="84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TRC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2CB10-6E78-49A0-96CE-3B3557C58C81}"/>
              </a:ext>
            </a:extLst>
          </p:cNvPr>
          <p:cNvSpPr txBox="1"/>
          <p:nvPr/>
        </p:nvSpPr>
        <p:spPr>
          <a:xfrm>
            <a:off x="1573867" y="294725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1664E-EE6D-4F00-B3AC-2445D93E9E5F}"/>
              </a:ext>
            </a:extLst>
          </p:cNvPr>
          <p:cNvSpPr txBox="1"/>
          <p:nvPr/>
        </p:nvSpPr>
        <p:spPr>
          <a:xfrm>
            <a:off x="1928997" y="2582333"/>
            <a:ext cx="279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Total Resource 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43D1A-4E0D-4DF2-B863-46FEE1020FAF}"/>
              </a:ext>
            </a:extLst>
          </p:cNvPr>
          <p:cNvSpPr txBox="1"/>
          <p:nvPr/>
        </p:nvSpPr>
        <p:spPr>
          <a:xfrm>
            <a:off x="2003793" y="3533366"/>
            <a:ext cx="2504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Total Resource Costs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6DF2F3-BF8F-41F2-936B-F25B350BC660}"/>
              </a:ext>
            </a:extLst>
          </p:cNvPr>
          <p:cNvCxnSpPr/>
          <p:nvPr/>
        </p:nvCxnSpPr>
        <p:spPr>
          <a:xfrm>
            <a:off x="2053948" y="3242736"/>
            <a:ext cx="58893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E449B7-EE2D-4D2A-84D3-4CB11DA4CB73}"/>
              </a:ext>
            </a:extLst>
          </p:cNvPr>
          <p:cNvSpPr txBox="1"/>
          <p:nvPr/>
        </p:nvSpPr>
        <p:spPr>
          <a:xfrm>
            <a:off x="5002887" y="3375852"/>
            <a:ext cx="3371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Capital Cost (to customer and utility)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Increased Supply 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4BE3A-8BE9-42B1-8B2B-67ECAD298C88}"/>
              </a:ext>
            </a:extLst>
          </p:cNvPr>
          <p:cNvSpPr txBox="1"/>
          <p:nvPr/>
        </p:nvSpPr>
        <p:spPr>
          <a:xfrm>
            <a:off x="5027822" y="2516223"/>
            <a:ext cx="2664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Avoided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Environmental Benefits (GHG)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784EBF90-05FC-419B-8E7D-61E998788B0A}"/>
              </a:ext>
            </a:extLst>
          </p:cNvPr>
          <p:cNvSpPr/>
          <p:nvPr/>
        </p:nvSpPr>
        <p:spPr>
          <a:xfrm>
            <a:off x="5050349" y="2577821"/>
            <a:ext cx="141155" cy="41695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DE96CED-E584-4018-BC34-D0BFCC18EEDA}"/>
              </a:ext>
            </a:extLst>
          </p:cNvPr>
          <p:cNvSpPr/>
          <p:nvPr/>
        </p:nvSpPr>
        <p:spPr>
          <a:xfrm>
            <a:off x="5027822" y="3397665"/>
            <a:ext cx="141155" cy="67151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A2C71-ADA7-446B-A8EC-952DC36059E0}"/>
              </a:ext>
            </a:extLst>
          </p:cNvPr>
          <p:cNvSpPr txBox="1"/>
          <p:nvPr/>
        </p:nvSpPr>
        <p:spPr>
          <a:xfrm>
            <a:off x="536449" y="4450272"/>
            <a:ext cx="78382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All costs and benefits are evaluated on a “net” basis, which means the effects of free ridership are removed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Free ridership is considered actions taken independent of the utility’s intervention; in other words, benefits that would have occurred naturally had the utility NOT intervened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TRC &gt;= to 1.0 indicates cost effectiveness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634AD6-F2A9-41A1-9CB4-F07563BEDE14}"/>
              </a:ext>
            </a:extLst>
          </p:cNvPr>
          <p:cNvSpPr/>
          <p:nvPr/>
        </p:nvSpPr>
        <p:spPr>
          <a:xfrm>
            <a:off x="536449" y="2068719"/>
            <a:ext cx="8071101" cy="229161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8F7D81-1F81-40D6-9AE2-EF900C281BEC}"/>
              </a:ext>
            </a:extLst>
          </p:cNvPr>
          <p:cNvCxnSpPr>
            <a:stCxn id="8" idx="3"/>
            <a:endCxn id="14" idx="1"/>
          </p:cNvCxnSpPr>
          <p:nvPr/>
        </p:nvCxnSpPr>
        <p:spPr>
          <a:xfrm>
            <a:off x="4720082" y="2782388"/>
            <a:ext cx="330267" cy="3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DC4D54-A603-4DAA-AB8D-57B00A9EFDD0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4507940" y="3733421"/>
            <a:ext cx="51988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6051B7A-83C6-481C-914B-A7DA9FA71908}"/>
              </a:ext>
            </a:extLst>
          </p:cNvPr>
          <p:cNvSpPr/>
          <p:nvPr/>
        </p:nvSpPr>
        <p:spPr>
          <a:xfrm>
            <a:off x="536449" y="1751807"/>
            <a:ext cx="8083590" cy="306005"/>
          </a:xfrm>
          <a:prstGeom prst="rect">
            <a:avLst/>
          </a:prstGeom>
          <a:solidFill>
            <a:schemeClr val="tx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TRC Calculation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C59856-9514-4C1A-9B7F-0E5363969BFF}"/>
              </a:ext>
            </a:extLst>
          </p:cNvPr>
          <p:cNvSpPr/>
          <p:nvPr/>
        </p:nvSpPr>
        <p:spPr>
          <a:xfrm>
            <a:off x="536449" y="4360332"/>
            <a:ext cx="8071101" cy="187502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CDB08F0-99FA-4244-8DD9-537722AEBB82}"/>
              </a:ext>
            </a:extLst>
          </p:cNvPr>
          <p:cNvSpPr txBox="1">
            <a:spLocks/>
          </p:cNvSpPr>
          <p:nvPr/>
        </p:nvSpPr>
        <p:spPr>
          <a:xfrm>
            <a:off x="423391" y="1019426"/>
            <a:ext cx="8313472" cy="51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2000"/>
              <a:t>TRC determines portfolio cost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272708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D196-AF6C-49E6-8F29-816FB107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3" y="300968"/>
            <a:ext cx="7886700" cy="510363"/>
          </a:xfrm>
        </p:spPr>
        <p:txBody>
          <a:bodyPr/>
          <a:lstStyle/>
          <a:p>
            <a:r>
              <a:rPr lang="en-US"/>
              <a:t>Discussion 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96AB0-60FA-4B6C-91D7-F5860393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2977C-9867-4294-BEE3-1DE4C6C02552}"/>
              </a:ext>
            </a:extLst>
          </p:cNvPr>
          <p:cNvSpPr txBox="1"/>
          <p:nvPr/>
        </p:nvSpPr>
        <p:spPr>
          <a:xfrm>
            <a:off x="315383" y="1445269"/>
            <a:ext cx="65659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Objectives and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Portfolio Cost Effectiveness and Key 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Third-Party Expected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Third-Party Update and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Portfolio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COVID-19 Impacts</a:t>
            </a:r>
          </a:p>
        </p:txBody>
      </p:sp>
    </p:spTree>
    <p:extLst>
      <p:ext uri="{BB962C8B-B14F-4D97-AF65-F5344CB8AC3E}">
        <p14:creationId xmlns:p14="http://schemas.microsoft.com/office/powerpoint/2010/main" val="82198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39B7-AA1B-4E40-9DA6-5C301536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 ABAL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A4A7A-DD85-4368-9C35-EADF9AA3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E98BDB-9663-4B51-98EF-4C1E79C04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521" y="1467119"/>
            <a:ext cx="4539430" cy="4681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/>
              <a:t>Meet ABAL approval requirements (D.18-05-041)</a:t>
            </a:r>
          </a:p>
          <a:p>
            <a:pPr marL="742939" lvl="1" indent="-285750" fontAlgn="base"/>
            <a:r>
              <a:rPr lang="en-US" sz="1400"/>
              <a:t>Meet energy savings and demand reduction goals​</a:t>
            </a:r>
          </a:p>
          <a:p>
            <a:pPr marL="742939" lvl="1" indent="-285750" fontAlgn="base"/>
            <a:r>
              <a:rPr lang="en-US" sz="1400"/>
              <a:t>Total Resource Cost (TRC) must be &gt;1.0 thru 2022, then &gt;1.25​</a:t>
            </a:r>
          </a:p>
          <a:p>
            <a:pPr marL="742939" lvl="1" indent="-285750" fontAlgn="base"/>
            <a:r>
              <a:rPr lang="en-US" sz="1400"/>
              <a:t>Stay within authorized budget​</a:t>
            </a:r>
          </a:p>
          <a:p>
            <a:pPr marL="742939" lvl="1" indent="-285750" fontAlgn="base"/>
            <a:r>
              <a:rPr lang="en-US" sz="1400"/>
              <a:t>Include statewide programs​</a:t>
            </a:r>
            <a:endParaRPr lang="en-US" sz="60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/>
              <a:t>Meet third-party contract requirements (D.18-01-004)</a:t>
            </a:r>
          </a:p>
          <a:p>
            <a:pPr marL="742933" lvl="1" indent="-285744">
              <a:spcBef>
                <a:spcPts val="600"/>
              </a:spcBef>
            </a:pPr>
            <a:r>
              <a:rPr lang="en-US" sz="1400"/>
              <a:t>25% by 9/30/20</a:t>
            </a:r>
          </a:p>
          <a:p>
            <a:pPr marL="742933" lvl="1" indent="-285744">
              <a:spcBef>
                <a:spcPts val="600"/>
              </a:spcBef>
            </a:pPr>
            <a:r>
              <a:rPr lang="en-US" sz="1400"/>
              <a:t>40% by 12/31/20</a:t>
            </a:r>
          </a:p>
          <a:p>
            <a:pPr marL="742933" lvl="1" indent="-285744">
              <a:spcBef>
                <a:spcPts val="600"/>
              </a:spcBef>
            </a:pPr>
            <a:r>
              <a:rPr lang="en-US" sz="1400"/>
              <a:t>60% by 12/31/22</a:t>
            </a:r>
            <a:endParaRPr lang="en-US" sz="100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/>
              <a:t>Reflect budget and schedule for new programs from local and statewide solicitations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7D694CF5-C7FF-444D-ABA1-366CAB691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167517"/>
              </p:ext>
            </p:extLst>
          </p:nvPr>
        </p:nvGraphicFramePr>
        <p:xfrm>
          <a:off x="4629152" y="1566334"/>
          <a:ext cx="4365590" cy="443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50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8FF417-E81D-4CF8-94D8-7DA6FF7527EE}"/>
              </a:ext>
            </a:extLst>
          </p:cNvPr>
          <p:cNvCxnSpPr/>
          <p:nvPr/>
        </p:nvCxnSpPr>
        <p:spPr>
          <a:xfrm>
            <a:off x="846964" y="4986309"/>
            <a:ext cx="6626391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EF6DC66-3FEF-4FD4-985F-743F3F1C7E8C}"/>
              </a:ext>
            </a:extLst>
          </p:cNvPr>
          <p:cNvSpPr/>
          <p:nvPr/>
        </p:nvSpPr>
        <p:spPr>
          <a:xfrm>
            <a:off x="5454315" y="5446005"/>
            <a:ext cx="2019039" cy="266137"/>
          </a:xfrm>
          <a:prstGeom prst="rect">
            <a:avLst/>
          </a:prstGeom>
          <a:solidFill>
            <a:srgbClr val="006CB5">
              <a:alpha val="50196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Contract Advice Letter Filings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5E4D7-FC34-49EE-8907-C1829F73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45" y="297266"/>
            <a:ext cx="7886700" cy="510363"/>
          </a:xfrm>
        </p:spPr>
        <p:txBody>
          <a:bodyPr/>
          <a:lstStyle/>
          <a:p>
            <a:r>
              <a:rPr lang="en-US"/>
              <a:t>Schedule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F27FD-C566-4EB3-A69F-EC0739A3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3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13E3BF-3996-411C-945E-0A2474B7F223}"/>
              </a:ext>
            </a:extLst>
          </p:cNvPr>
          <p:cNvSpPr txBox="1"/>
          <p:nvPr/>
        </p:nvSpPr>
        <p:spPr>
          <a:xfrm>
            <a:off x="4314263" y="4082647"/>
            <a:ext cx="212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Residential, Commercial, Industrial (RCI) and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SW Lighting Contracted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5B9C21-9F34-4B2C-86B6-9E8C9E73D1CB}"/>
              </a:ext>
            </a:extLst>
          </p:cNvPr>
          <p:cNvSpPr/>
          <p:nvPr/>
        </p:nvSpPr>
        <p:spPr>
          <a:xfrm>
            <a:off x="846964" y="5446819"/>
            <a:ext cx="4446931" cy="266139"/>
          </a:xfrm>
          <a:prstGeom prst="rect">
            <a:avLst/>
          </a:prstGeom>
          <a:solidFill>
            <a:srgbClr val="006CB5">
              <a:alpha val="50196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3</a:t>
            </a:r>
            <a:r>
              <a:rPr lang="en-US" sz="1100" baseline="30000">
                <a:solidFill>
                  <a:srgbClr val="000000"/>
                </a:solidFill>
              </a:rPr>
              <a:t>rd</a:t>
            </a:r>
            <a:r>
              <a:rPr lang="en-US" sz="1100">
                <a:solidFill>
                  <a:srgbClr val="000000"/>
                </a:solidFill>
              </a:rPr>
              <a:t> Party Contracting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27DF18-1E3F-4F00-8B31-2AC453C76F4D}"/>
              </a:ext>
            </a:extLst>
          </p:cNvPr>
          <p:cNvGrpSpPr/>
          <p:nvPr/>
        </p:nvGrpSpPr>
        <p:grpSpPr>
          <a:xfrm>
            <a:off x="5028926" y="4686265"/>
            <a:ext cx="720787" cy="590441"/>
            <a:chOff x="10937761" y="1708186"/>
            <a:chExt cx="528890" cy="435077"/>
          </a:xfrm>
          <a:solidFill>
            <a:srgbClr val="006CB5"/>
          </a:solidFill>
        </p:grpSpPr>
        <p:sp>
          <p:nvSpPr>
            <p:cNvPr id="49" name="Diamond 48">
              <a:extLst>
                <a:ext uri="{FF2B5EF4-FFF2-40B4-BE49-F238E27FC236}">
                  <a16:creationId xmlns:a16="http://schemas.microsoft.com/office/drawing/2014/main" id="{D8F39D56-BF74-4D37-885E-5C4681C7DF4E}"/>
                </a:ext>
              </a:extLst>
            </p:cNvPr>
            <p:cNvSpPr/>
            <p:nvPr/>
          </p:nvSpPr>
          <p:spPr>
            <a:xfrm>
              <a:off x="10937761" y="1708186"/>
              <a:ext cx="528890" cy="435077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D2C7475-9302-4B31-9BAB-64C3F68E5206}"/>
                </a:ext>
              </a:extLst>
            </p:cNvPr>
            <p:cNvSpPr txBox="1"/>
            <p:nvPr/>
          </p:nvSpPr>
          <p:spPr>
            <a:xfrm>
              <a:off x="11024643" y="1823842"/>
              <a:ext cx="338990" cy="192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</a:rPr>
                <a:t>9/30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13812CB-31EF-461B-87AC-58EA19C79861}"/>
              </a:ext>
            </a:extLst>
          </p:cNvPr>
          <p:cNvSpPr txBox="1"/>
          <p:nvPr/>
        </p:nvSpPr>
        <p:spPr>
          <a:xfrm>
            <a:off x="1043191" y="4280897"/>
            <a:ext cx="92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CAECC Mtg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D25D6FE-0164-4D56-94D7-A0E9A3CAD47D}"/>
              </a:ext>
            </a:extLst>
          </p:cNvPr>
          <p:cNvSpPr txBox="1"/>
          <p:nvPr/>
        </p:nvSpPr>
        <p:spPr>
          <a:xfrm>
            <a:off x="2599697" y="4305021"/>
            <a:ext cx="8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/>
            </a:lvl1pPr>
          </a:lstStyle>
          <a:p>
            <a:r>
              <a:rPr lang="en-US" sz="1200" b="1">
                <a:solidFill>
                  <a:srgbClr val="000000"/>
                </a:solidFill>
              </a:rPr>
              <a:t>ABAL Due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1386B50-88DD-4697-8A19-74AC32CACD6A}"/>
              </a:ext>
            </a:extLst>
          </p:cNvPr>
          <p:cNvGrpSpPr/>
          <p:nvPr/>
        </p:nvGrpSpPr>
        <p:grpSpPr>
          <a:xfrm>
            <a:off x="1194371" y="4717516"/>
            <a:ext cx="686224" cy="556535"/>
            <a:chOff x="10309249" y="3058151"/>
            <a:chExt cx="528890" cy="435077"/>
          </a:xfrm>
          <a:solidFill>
            <a:schemeClr val="tx2"/>
          </a:solidFill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799589A5-C783-4B01-8E9E-72E471A5B1D0}"/>
                </a:ext>
              </a:extLst>
            </p:cNvPr>
            <p:cNvSpPr/>
            <p:nvPr/>
          </p:nvSpPr>
          <p:spPr>
            <a:xfrm>
              <a:off x="10309249" y="3058151"/>
              <a:ext cx="528890" cy="435077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00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0D73767-6EBA-4EBE-B189-35EC5BA2D75F}"/>
                </a:ext>
              </a:extLst>
            </p:cNvPr>
            <p:cNvSpPr txBox="1"/>
            <p:nvPr/>
          </p:nvSpPr>
          <p:spPr>
            <a:xfrm>
              <a:off x="10421491" y="3172437"/>
              <a:ext cx="300467" cy="2045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</a:rPr>
                <a:t>8/6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E4020FF-8CAA-4BB2-AB24-CECB51B2C6FF}"/>
              </a:ext>
            </a:extLst>
          </p:cNvPr>
          <p:cNvGrpSpPr/>
          <p:nvPr/>
        </p:nvGrpSpPr>
        <p:grpSpPr>
          <a:xfrm>
            <a:off x="7561049" y="4688005"/>
            <a:ext cx="720787" cy="585771"/>
            <a:chOff x="10309249" y="3058151"/>
            <a:chExt cx="528890" cy="435077"/>
          </a:xfrm>
          <a:solidFill>
            <a:schemeClr val="tx2"/>
          </a:solidFill>
        </p:grpSpPr>
        <p:sp>
          <p:nvSpPr>
            <p:cNvPr id="80" name="Diamond 79">
              <a:extLst>
                <a:ext uri="{FF2B5EF4-FFF2-40B4-BE49-F238E27FC236}">
                  <a16:creationId xmlns:a16="http://schemas.microsoft.com/office/drawing/2014/main" id="{78B7FE2C-A0BA-41C4-B42F-3CDF5B723BAC}"/>
                </a:ext>
              </a:extLst>
            </p:cNvPr>
            <p:cNvSpPr/>
            <p:nvPr/>
          </p:nvSpPr>
          <p:spPr>
            <a:xfrm>
              <a:off x="10309249" y="3058151"/>
              <a:ext cx="528890" cy="435077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0000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711829-444B-4703-A412-6EC109410BC7}"/>
                </a:ext>
              </a:extLst>
            </p:cNvPr>
            <p:cNvSpPr txBox="1"/>
            <p:nvPr/>
          </p:nvSpPr>
          <p:spPr>
            <a:xfrm>
              <a:off x="10353098" y="3111147"/>
              <a:ext cx="434682" cy="32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000000"/>
                  </a:solidFill>
                </a:rPr>
                <a:t>Q4</a:t>
              </a:r>
            </a:p>
            <a:p>
              <a:pPr algn="ctr"/>
              <a:r>
                <a:rPr lang="en-US" sz="1100" b="1">
                  <a:solidFill>
                    <a:srgbClr val="000000"/>
                  </a:solidFill>
                </a:rPr>
                <a:t>2020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D668835-53DC-4423-AA9F-163652373D0A}"/>
              </a:ext>
            </a:extLst>
          </p:cNvPr>
          <p:cNvSpPr txBox="1"/>
          <p:nvPr/>
        </p:nvSpPr>
        <p:spPr>
          <a:xfrm>
            <a:off x="7200425" y="4123603"/>
            <a:ext cx="137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/>
            </a:lvl1pPr>
          </a:lstStyle>
          <a:p>
            <a:r>
              <a:rPr lang="en-US" sz="1200" b="1">
                <a:solidFill>
                  <a:srgbClr val="000000"/>
                </a:solidFill>
              </a:rPr>
              <a:t>ABAL Supplemental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CD62220E-C6B1-4A8A-B3AE-1B58565FFB52}"/>
              </a:ext>
            </a:extLst>
          </p:cNvPr>
          <p:cNvSpPr txBox="1">
            <a:spLocks/>
          </p:cNvSpPr>
          <p:nvPr/>
        </p:nvSpPr>
        <p:spPr>
          <a:xfrm>
            <a:off x="430845" y="1064960"/>
            <a:ext cx="8313472" cy="215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/>
              <a:t>Because of the timing gap between ABAL filing and third-party contract execution, budget and savings details will be provided in a supplemental filing.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SCE is currently negotiating contracts with </a:t>
            </a:r>
            <a:r>
              <a:rPr lang="en-US" sz="1600"/>
              <a:t>Residential, Commercial, and Industrial (</a:t>
            </a:r>
            <a:r>
              <a:rPr lang="en-US" sz="1600" dirty="0"/>
              <a:t>RCI</a:t>
            </a:r>
            <a:r>
              <a:rPr lang="en-US" sz="1600"/>
              <a:t>) </a:t>
            </a:r>
            <a:r>
              <a:rPr lang="en-US" sz="1600" dirty="0"/>
              <a:t>and SW Lighting third-parties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25% of the portfolio will be contracted by 9/30/20 per mandate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Third-party budget and savings values were spread equally across RCI in order to maintain confidentiality prior to contract execution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Actual contracted values will be reported in Supplemental filed in Q4 2020</a:t>
            </a:r>
            <a:r>
              <a:rPr lang="en-US" sz="1600"/>
              <a:t>*</a:t>
            </a:r>
            <a:endParaRPr lang="en-US" sz="1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88D47B-55C1-4AEB-B2FF-977453FD1B20}"/>
              </a:ext>
            </a:extLst>
          </p:cNvPr>
          <p:cNvGrpSpPr/>
          <p:nvPr/>
        </p:nvGrpSpPr>
        <p:grpSpPr>
          <a:xfrm>
            <a:off x="2742705" y="4700541"/>
            <a:ext cx="678363" cy="590444"/>
            <a:chOff x="10309249" y="3058151"/>
            <a:chExt cx="528890" cy="435077"/>
          </a:xfrm>
          <a:solidFill>
            <a:schemeClr val="tx2"/>
          </a:solidFill>
        </p:grpSpPr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A223E274-3A55-487A-9093-5D5CF45D2A6B}"/>
                </a:ext>
              </a:extLst>
            </p:cNvPr>
            <p:cNvSpPr/>
            <p:nvPr/>
          </p:nvSpPr>
          <p:spPr>
            <a:xfrm>
              <a:off x="10309249" y="3058151"/>
              <a:ext cx="528890" cy="435077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00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8AABAD-986B-4946-9894-29962F47A960}"/>
                </a:ext>
              </a:extLst>
            </p:cNvPr>
            <p:cNvSpPr txBox="1"/>
            <p:nvPr/>
          </p:nvSpPr>
          <p:spPr>
            <a:xfrm>
              <a:off x="10420134" y="3179142"/>
              <a:ext cx="303949" cy="19277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</a:rPr>
                <a:t>9/1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9822B29-1EA2-4BBD-A67D-2E89BAA1B986}"/>
              </a:ext>
            </a:extLst>
          </p:cNvPr>
          <p:cNvSpPr/>
          <p:nvPr/>
        </p:nvSpPr>
        <p:spPr>
          <a:xfrm>
            <a:off x="552540" y="3855349"/>
            <a:ext cx="8038919" cy="2220137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5D8F7-5DE8-4CB3-9294-9220A49D513F}"/>
              </a:ext>
            </a:extLst>
          </p:cNvPr>
          <p:cNvSpPr/>
          <p:nvPr/>
        </p:nvSpPr>
        <p:spPr>
          <a:xfrm>
            <a:off x="551586" y="3545766"/>
            <a:ext cx="8039874" cy="309044"/>
          </a:xfrm>
          <a:prstGeom prst="rect">
            <a:avLst/>
          </a:prstGeom>
          <a:solidFill>
            <a:schemeClr val="tx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Key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F9572-A235-4FC2-AF43-BD60D95DB17C}"/>
              </a:ext>
            </a:extLst>
          </p:cNvPr>
          <p:cNvSpPr txBox="1"/>
          <p:nvPr/>
        </p:nvSpPr>
        <p:spPr>
          <a:xfrm>
            <a:off x="609080" y="6316794"/>
            <a:ext cx="3021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</a:rPr>
              <a:t>*</a:t>
            </a:r>
            <a:r>
              <a:rPr lang="en-US" sz="1000" i="1">
                <a:solidFill>
                  <a:srgbClr val="000000"/>
                </a:solidFill>
                <a:latin typeface="Segoe UI Light" panose="020B0502040204020203" pitchFamily="34" charset="0"/>
              </a:rPr>
              <a:t>SCE does not expect this to reopen the protest period</a:t>
            </a:r>
          </a:p>
        </p:txBody>
      </p:sp>
    </p:spTree>
    <p:extLst>
      <p:ext uri="{BB962C8B-B14F-4D97-AF65-F5344CB8AC3E}">
        <p14:creationId xmlns:p14="http://schemas.microsoft.com/office/powerpoint/2010/main" val="113630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6E32-11F8-4878-9A55-F18BE723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24" y="311086"/>
            <a:ext cx="7886700" cy="510363"/>
          </a:xfrm>
        </p:spPr>
        <p:txBody>
          <a:bodyPr/>
          <a:lstStyle/>
          <a:p>
            <a:r>
              <a:rPr lang="en-US"/>
              <a:t>Summary of Key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6233E-21EB-4D9B-97A9-1CC070CC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4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9AA8CF-D311-4A7C-A110-2CE047FD2633}"/>
              </a:ext>
            </a:extLst>
          </p:cNvPr>
          <p:cNvSpPr txBox="1"/>
          <p:nvPr/>
        </p:nvSpPr>
        <p:spPr>
          <a:xfrm>
            <a:off x="630304" y="6251181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baseline="30000">
                <a:solidFill>
                  <a:srgbClr val="000000"/>
                </a:solidFill>
              </a:rPr>
              <a:t>1  </a:t>
            </a:r>
            <a:r>
              <a:rPr lang="en-US" sz="1000" i="1">
                <a:solidFill>
                  <a:srgbClr val="000000"/>
                </a:solidFill>
              </a:rPr>
              <a:t>Excludes EM&amp;V funding allocated to </a:t>
            </a:r>
            <a:r>
              <a:rPr lang="en-US" sz="1000" i="1" err="1">
                <a:solidFill>
                  <a:srgbClr val="000000"/>
                </a:solidFill>
              </a:rPr>
              <a:t>SoCalREN</a:t>
            </a:r>
            <a:r>
              <a:rPr lang="en-US" sz="1000" i="1">
                <a:solidFill>
                  <a:srgbClr val="000000"/>
                </a:solidFill>
              </a:rPr>
              <a:t> and 3CREN</a:t>
            </a:r>
            <a:endParaRPr lang="en-US" sz="1000" i="1" baseline="30000">
              <a:solidFill>
                <a:srgbClr val="000000"/>
              </a:solidFill>
            </a:endParaRPr>
          </a:p>
          <a:p>
            <a:r>
              <a:rPr lang="en-US" sz="1000" i="1" baseline="30000">
                <a:solidFill>
                  <a:srgbClr val="000000"/>
                </a:solidFill>
              </a:rPr>
              <a:t>2 </a:t>
            </a:r>
            <a:r>
              <a:rPr lang="en-US" sz="1000" i="1">
                <a:solidFill>
                  <a:srgbClr val="000000"/>
                </a:solidFill>
              </a:rPr>
              <a:t>Excludes Codes &amp; Standards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873EA8-3208-1D48-98E0-F8712F606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47011"/>
              </p:ext>
            </p:extLst>
          </p:nvPr>
        </p:nvGraphicFramePr>
        <p:xfrm>
          <a:off x="630304" y="2254984"/>
          <a:ext cx="7725737" cy="3682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8070">
                  <a:extLst>
                    <a:ext uri="{9D8B030D-6E8A-4147-A177-3AD203B41FA5}">
                      <a16:colId xmlns:a16="http://schemas.microsoft.com/office/drawing/2014/main" val="2099700362"/>
                    </a:ext>
                  </a:extLst>
                </a:gridCol>
                <a:gridCol w="2086368">
                  <a:extLst>
                    <a:ext uri="{9D8B030D-6E8A-4147-A177-3AD203B41FA5}">
                      <a16:colId xmlns:a16="http://schemas.microsoft.com/office/drawing/2014/main" val="1410154884"/>
                    </a:ext>
                  </a:extLst>
                </a:gridCol>
                <a:gridCol w="2071299">
                  <a:extLst>
                    <a:ext uri="{9D8B030D-6E8A-4147-A177-3AD203B41FA5}">
                      <a16:colId xmlns:a16="http://schemas.microsoft.com/office/drawing/2014/main" val="1666193711"/>
                    </a:ext>
                  </a:extLst>
                </a:gridCol>
              </a:tblGrid>
              <a:tr h="850764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2021 ABAL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Meets ABAL Requirement?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03595"/>
                  </a:ext>
                </a:extLst>
              </a:tr>
              <a:tr h="71227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</a:rPr>
                        <a:t>Cost-effectiveness* (TRC)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1.22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00000"/>
                          </a:solidFill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37707"/>
                  </a:ext>
                </a:extLst>
              </a:tr>
              <a:tr h="93044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Budget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</a:rPr>
                        <a:t>Authorized Budget Cap</a:t>
                      </a:r>
                      <a:endParaRPr lang="en-US" sz="1400" b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$222.3 million</a:t>
                      </a:r>
                      <a:r>
                        <a:rPr lang="en-US" sz="1800" b="1" baseline="30000"/>
                        <a:t>1</a:t>
                      </a:r>
                      <a:endParaRPr lang="en-US" sz="1800" b="1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$266.8 million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314515"/>
                  </a:ext>
                </a:extLst>
              </a:tr>
              <a:tr h="9432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Forecast Savings (kWh)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</a:rPr>
                        <a:t>Savings as % of CPUC Goal</a:t>
                      </a:r>
                      <a:r>
                        <a:rPr lang="en-US" sz="1600" b="0" baseline="3000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Forecast Savings (kW)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</a:rPr>
                        <a:t>Savings as % of CPUC Goal</a:t>
                      </a:r>
                      <a:r>
                        <a:rPr lang="en-US" sz="1600" b="0" baseline="3000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b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336 million kWh </a:t>
                      </a:r>
                      <a:r>
                        <a:rPr lang="en-US" sz="1600" b="0"/>
                        <a:t>141%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69,000 kW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/>
                        <a:t>159%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397263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D1BBA856-1001-604F-A25F-B90F3433F905}"/>
              </a:ext>
            </a:extLst>
          </p:cNvPr>
          <p:cNvSpPr txBox="1">
            <a:spLocks/>
          </p:cNvSpPr>
          <p:nvPr/>
        </p:nvSpPr>
        <p:spPr>
          <a:xfrm>
            <a:off x="423391" y="1019424"/>
            <a:ext cx="8313472" cy="99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2000"/>
              <a:t>SCE’s 2021 ABAL meets requirements for cost effectiveness, budget, and savings goals achievement.</a:t>
            </a:r>
          </a:p>
        </p:txBody>
      </p:sp>
    </p:spTree>
    <p:extLst>
      <p:ext uri="{BB962C8B-B14F-4D97-AF65-F5344CB8AC3E}">
        <p14:creationId xmlns:p14="http://schemas.microsoft.com/office/powerpoint/2010/main" val="10537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BDE9D-D825-45AB-BFE2-FFD66E9A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3" y="1131060"/>
            <a:ext cx="8574833" cy="5102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9F0EF-C2F5-481D-BCFF-D89C390D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20" y="270349"/>
            <a:ext cx="7886700" cy="510363"/>
          </a:xfrm>
        </p:spPr>
        <p:txBody>
          <a:bodyPr/>
          <a:lstStyle/>
          <a:p>
            <a:r>
              <a:rPr lang="en-US" dirty="0"/>
              <a:t>2021 Budget &amp; Cost-Effectiveness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538F1-1D58-457B-8520-7D694160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33675-7A40-487E-BEB1-C092CAFDF232}"/>
              </a:ext>
            </a:extLst>
          </p:cNvPr>
          <p:cNvSpPr txBox="1"/>
          <p:nvPr/>
        </p:nvSpPr>
        <p:spPr>
          <a:xfrm>
            <a:off x="6429672" y="4124603"/>
            <a:ext cx="26089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/>
              <a:t>CPUC Savings goals from Decision Adopting Energy Efficiency Goals for 2020-2030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Excludes ESA savings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Projected savings and cost effectiveness from CEDARS;  excludes Market Effects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Cost effectiveness excludes codes and standards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IOU EM&amp;V includes RENs’ EM&amp;V</a:t>
            </a:r>
          </a:p>
        </p:txBody>
      </p:sp>
    </p:spTree>
    <p:extLst>
      <p:ext uri="{BB962C8B-B14F-4D97-AF65-F5344CB8AC3E}">
        <p14:creationId xmlns:p14="http://schemas.microsoft.com/office/powerpoint/2010/main" val="194578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ED8B-E534-4AC2-BB45-0DFC4BA8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91" y="325669"/>
            <a:ext cx="7886700" cy="510363"/>
          </a:xfrm>
        </p:spPr>
        <p:txBody>
          <a:bodyPr/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Parties are a Key Driver of Cost-Effectiveness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01DD4-9906-44AC-99F2-1980C946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825605E-5EE2-443E-A0E6-8EE210E38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779032"/>
              </p:ext>
            </p:extLst>
          </p:nvPr>
        </p:nvGraphicFramePr>
        <p:xfrm>
          <a:off x="423391" y="2995548"/>
          <a:ext cx="8083594" cy="268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D77D1EE-8F80-4460-B277-538549C66C2C}"/>
              </a:ext>
            </a:extLst>
          </p:cNvPr>
          <p:cNvSpPr/>
          <p:nvPr/>
        </p:nvSpPr>
        <p:spPr>
          <a:xfrm>
            <a:off x="423395" y="2697521"/>
            <a:ext cx="8083590" cy="306005"/>
          </a:xfrm>
          <a:prstGeom prst="rect">
            <a:avLst/>
          </a:prstGeom>
          <a:solidFill>
            <a:schemeClr val="tx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Portfolio Benefits - Without Codes &amp;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74B72-DAD1-4A11-B7EE-1E519BC8E994}"/>
              </a:ext>
            </a:extLst>
          </p:cNvPr>
          <p:cNvSpPr txBox="1"/>
          <p:nvPr/>
        </p:nvSpPr>
        <p:spPr>
          <a:xfrm>
            <a:off x="3160536" y="3862629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D19FB-95D3-43BC-AE39-B8907FE07208}"/>
              </a:ext>
            </a:extLst>
          </p:cNvPr>
          <p:cNvSpPr txBox="1"/>
          <p:nvPr/>
        </p:nvSpPr>
        <p:spPr>
          <a:xfrm>
            <a:off x="423391" y="6127896"/>
            <a:ext cx="31518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solidFill>
                  <a:srgbClr val="000000"/>
                </a:solidFill>
              </a:rPr>
              <a:t>*denotes Residential, Commercial, Industrial sectors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D2BAB2-1A07-AA41-B45E-5BFD79C2B40B}"/>
              </a:ext>
            </a:extLst>
          </p:cNvPr>
          <p:cNvSpPr txBox="1">
            <a:spLocks/>
          </p:cNvSpPr>
          <p:nvPr/>
        </p:nvSpPr>
        <p:spPr>
          <a:xfrm>
            <a:off x="423391" y="1134059"/>
            <a:ext cx="8313472" cy="1473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>
                <a:cs typeface="Segoe UI"/>
              </a:rPr>
              <a:t>83% of portfolio benefits are from expected RCI* and Statewide proposals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cs typeface="Segoe UI"/>
              </a:rPr>
              <a:t>Information is draft and subject to change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cs typeface="Segoe UI"/>
              </a:rPr>
              <a:t>SCE will stay in the market until after Third-Parties ramp up</a:t>
            </a:r>
          </a:p>
          <a:p>
            <a:pPr>
              <a:lnSpc>
                <a:spcPct val="150000"/>
              </a:lnSpc>
            </a:pPr>
            <a:endParaRPr lang="en-US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4289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7346-35C2-4EC2-A2D5-D22EC466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 Cost Effectiveness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6D5F1-EC42-49DA-B934-40A8E97C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BECC7E-0B97-4FAB-9DFA-75000AD112F5}"/>
              </a:ext>
            </a:extLst>
          </p:cNvPr>
          <p:cNvSpPr/>
          <p:nvPr/>
        </p:nvSpPr>
        <p:spPr>
          <a:xfrm>
            <a:off x="5935139" y="1370540"/>
            <a:ext cx="2836333" cy="4961242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RCI* benefits and costs are grouped to ensure confidentiality of negotiations with third-parties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RCI and SW programs are the drivers of cost effectiveness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Third-party benefit and cost details for RCI and SW programs will be provided in the supplemental filing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Not shown: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Statewide ME&amp;O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Codes &amp;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Pension &amp;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CCA/REN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Energy Savings Assistance ESA)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F1A44-F567-46E3-A23A-353F1F1C08C1}"/>
              </a:ext>
            </a:extLst>
          </p:cNvPr>
          <p:cNvSpPr/>
          <p:nvPr/>
        </p:nvSpPr>
        <p:spPr>
          <a:xfrm>
            <a:off x="383122" y="1099607"/>
            <a:ext cx="5204883" cy="270933"/>
          </a:xfrm>
          <a:prstGeom prst="rect">
            <a:avLst/>
          </a:prstGeom>
          <a:solidFill>
            <a:schemeClr val="tx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TRC Benefits and Costs Comparison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5ACC19-60B0-4506-8C47-580F8AA498F0}"/>
              </a:ext>
            </a:extLst>
          </p:cNvPr>
          <p:cNvSpPr/>
          <p:nvPr/>
        </p:nvSpPr>
        <p:spPr>
          <a:xfrm>
            <a:off x="5935139" y="1099607"/>
            <a:ext cx="2836333" cy="270933"/>
          </a:xfrm>
          <a:prstGeom prst="rect">
            <a:avLst/>
          </a:prstGeom>
          <a:solidFill>
            <a:schemeClr val="tx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Notes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CBEB1-E659-3549-8FFA-37DB00606B5A}"/>
              </a:ext>
            </a:extLst>
          </p:cNvPr>
          <p:cNvSpPr/>
          <p:nvPr/>
        </p:nvSpPr>
        <p:spPr>
          <a:xfrm>
            <a:off x="383122" y="637411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>
                <a:solidFill>
                  <a:srgbClr val="000000"/>
                </a:solidFill>
              </a:rPr>
              <a:t>*Denotes Residential, Commercial, Industrial sectors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3DCE0-8035-7541-ACCC-0D58CB209F13}"/>
              </a:ext>
            </a:extLst>
          </p:cNvPr>
          <p:cNvSpPr txBox="1"/>
          <p:nvPr/>
        </p:nvSpPr>
        <p:spPr>
          <a:xfrm>
            <a:off x="4557932" y="50503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93D62C2-D09A-4A7D-94C0-70071461F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02774"/>
              </p:ext>
            </p:extLst>
          </p:nvPr>
        </p:nvGraphicFramePr>
        <p:xfrm>
          <a:off x="383122" y="1370539"/>
          <a:ext cx="5204883" cy="500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88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3BFF-3DD9-4790-AC62-00E30B3A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91" y="358704"/>
            <a:ext cx="7886700" cy="510363"/>
          </a:xfrm>
        </p:spPr>
        <p:txBody>
          <a:bodyPr/>
          <a:lstStyle/>
          <a:p>
            <a:r>
              <a:rPr lang="en-US"/>
              <a:t>Proposed Program Closures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3611B-A91D-451E-BAE4-9B88F420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54940-D41B-4722-881E-6DF997699840}"/>
              </a:ext>
            </a:extLst>
          </p:cNvPr>
          <p:cNvSpPr txBox="1"/>
          <p:nvPr/>
        </p:nvSpPr>
        <p:spPr>
          <a:xfrm>
            <a:off x="423391" y="2379390"/>
            <a:ext cx="150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Close Immediately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552B6A-697A-4A46-B425-B602D8A32C8D}"/>
              </a:ext>
            </a:extLst>
          </p:cNvPr>
          <p:cNvSpPr/>
          <p:nvPr/>
        </p:nvSpPr>
        <p:spPr>
          <a:xfrm>
            <a:off x="2497391" y="2338265"/>
            <a:ext cx="2931664" cy="4907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Multifamily EE Rebate Program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015CFF-6DA4-46C1-A4AB-9A68C864D33E}"/>
              </a:ext>
            </a:extLst>
          </p:cNvPr>
          <p:cNvSpPr/>
          <p:nvPr/>
        </p:nvSpPr>
        <p:spPr>
          <a:xfrm>
            <a:off x="2497391" y="2828377"/>
            <a:ext cx="2931664" cy="4907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Agriculture Energy Advisor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(includes Pump Test Sub-Program)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DE68C2-CEC7-4162-B0E2-1FD30A4B011D}"/>
              </a:ext>
            </a:extLst>
          </p:cNvPr>
          <p:cNvSpPr/>
          <p:nvPr/>
        </p:nvSpPr>
        <p:spPr>
          <a:xfrm>
            <a:off x="2497391" y="4387686"/>
            <a:ext cx="2931664" cy="4907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Primary and Fabricated Metals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E44B71-2037-4957-8A02-50E9142E4E0D}"/>
              </a:ext>
            </a:extLst>
          </p:cNvPr>
          <p:cNvSpPr/>
          <p:nvPr/>
        </p:nvSpPr>
        <p:spPr>
          <a:xfrm>
            <a:off x="2497391" y="4879981"/>
            <a:ext cx="2931664" cy="4907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Nonmetallic Minerals and Products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8D01E4-75D7-48F1-AF97-31214FFDBA27}"/>
              </a:ext>
            </a:extLst>
          </p:cNvPr>
          <p:cNvSpPr/>
          <p:nvPr/>
        </p:nvSpPr>
        <p:spPr>
          <a:xfrm>
            <a:off x="2497391" y="5370708"/>
            <a:ext cx="2931664" cy="4907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Comprehensive Petroleum Refining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5CEA19-248B-4BC3-8B1D-89196FCB51F5}"/>
              </a:ext>
            </a:extLst>
          </p:cNvPr>
          <p:cNvSpPr txBox="1"/>
          <p:nvPr/>
        </p:nvSpPr>
        <p:spPr>
          <a:xfrm>
            <a:off x="423391" y="4341446"/>
            <a:ext cx="2001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Closed to New Enrollments, but Continue to Process Customer Commitments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70BDBF-9E46-4369-A167-71C5BFD87FE9}"/>
              </a:ext>
            </a:extLst>
          </p:cNvPr>
          <p:cNvSpPr/>
          <p:nvPr/>
        </p:nvSpPr>
        <p:spPr>
          <a:xfrm>
            <a:off x="2497391" y="3319104"/>
            <a:ext cx="2931664" cy="4907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Energy Leadership Partnership Strategic Support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A2AD16-FA05-4D26-8D5D-38F201505D00}"/>
              </a:ext>
            </a:extLst>
          </p:cNvPr>
          <p:cNvCxnSpPr>
            <a:cxnSpLocks/>
          </p:cNvCxnSpPr>
          <p:nvPr/>
        </p:nvCxnSpPr>
        <p:spPr>
          <a:xfrm>
            <a:off x="423391" y="4100171"/>
            <a:ext cx="7886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4CEB89-2DC3-48B2-87D8-3457FDB340F7}"/>
              </a:ext>
            </a:extLst>
          </p:cNvPr>
          <p:cNvSpPr txBox="1"/>
          <p:nvPr/>
        </p:nvSpPr>
        <p:spPr>
          <a:xfrm>
            <a:off x="5644089" y="4341446"/>
            <a:ext cx="269466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Not cost effective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No new enrollments accepted after 2020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Third-party programs expected to fill gap from closure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E9BD26F9-F3F1-4CD9-92AA-9E7CCBF8F53F}"/>
              </a:ext>
            </a:extLst>
          </p:cNvPr>
          <p:cNvSpPr txBox="1">
            <a:spLocks/>
          </p:cNvSpPr>
          <p:nvPr/>
        </p:nvSpPr>
        <p:spPr>
          <a:xfrm>
            <a:off x="423391" y="1153521"/>
            <a:ext cx="8313472" cy="71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/>
              <a:t>SCE proposes to close the programs listed below.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B2042A-09A5-4FA2-A552-69E3B956693E}"/>
              </a:ext>
            </a:extLst>
          </p:cNvPr>
          <p:cNvSpPr txBox="1"/>
          <p:nvPr/>
        </p:nvSpPr>
        <p:spPr>
          <a:xfrm>
            <a:off x="5644088" y="2333239"/>
            <a:ext cx="269466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Not cost effective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Third-party programs expected to fill gap from closure</a:t>
            </a:r>
          </a:p>
        </p:txBody>
      </p:sp>
    </p:spTree>
    <p:extLst>
      <p:ext uri="{BB962C8B-B14F-4D97-AF65-F5344CB8AC3E}">
        <p14:creationId xmlns:p14="http://schemas.microsoft.com/office/powerpoint/2010/main" val="808434983"/>
      </p:ext>
    </p:extLst>
  </p:cSld>
  <p:clrMapOvr>
    <a:masterClrMapping/>
  </p:clrMapOvr>
</p:sld>
</file>

<file path=ppt/theme/theme1.xml><?xml version="1.0" encoding="utf-8"?>
<a:theme xmlns:a="http://schemas.openxmlformats.org/drawingml/2006/main" name="SCE 4x3 Template_White">
  <a:themeElements>
    <a:clrScheme name="Brand Colors">
      <a:dk1>
        <a:srgbClr val="006269"/>
      </a:dk1>
      <a:lt1>
        <a:sysClr val="window" lastClr="FFFFFF"/>
      </a:lt1>
      <a:dk2>
        <a:srgbClr val="FED141"/>
      </a:dk2>
      <a:lt2>
        <a:srgbClr val="B1B3B3"/>
      </a:lt2>
      <a:accent1>
        <a:srgbClr val="00A9E0"/>
      </a:accent1>
      <a:accent2>
        <a:srgbClr val="3CDBC0"/>
      </a:accent2>
      <a:accent3>
        <a:srgbClr val="658D1B"/>
      </a:accent3>
      <a:accent4>
        <a:srgbClr val="722257"/>
      </a:accent4>
      <a:accent5>
        <a:srgbClr val="F0B323"/>
      </a:accent5>
      <a:accent6>
        <a:srgbClr val="D2D755"/>
      </a:accent6>
      <a:hlink>
        <a:srgbClr val="0563C1"/>
      </a:hlink>
      <a:folHlink>
        <a:srgbClr val="FF0000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Guidelines.potx" id="{30045ACF-AAE3-460A-9933-965EF3C49868}" vid="{329C0C72-CDA0-4F4F-BD5A-8598C0C0A678}"/>
    </a:ext>
  </a:extLst>
</a:theme>
</file>

<file path=ppt/theme/theme2.xml><?xml version="1.0" encoding="utf-8"?>
<a:theme xmlns:a="http://schemas.openxmlformats.org/drawingml/2006/main" name="1_SCE 4x3 Template_Wh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Guidelines.potx" id="{30045ACF-AAE3-460A-9933-965EF3C49868}" vid="{329C0C72-CDA0-4F4F-BD5A-8598C0C0A6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lobal Set" ma:contentTypeID="0x0101000126D57F6C1098408AE9C97F7ECFC4C7002E32963353EF6A4F8F46A1545000ADF8" ma:contentTypeVersion="28" ma:contentTypeDescription="" ma:contentTypeScope="" ma:versionID="3d2618aedfd23b400b85ffdda3bd089b">
  <xsd:schema xmlns:xsd="http://www.w3.org/2001/XMLSchema" xmlns:xs="http://www.w3.org/2001/XMLSchema" xmlns:p="http://schemas.microsoft.com/office/2006/metadata/properties" xmlns:ns1="http://schemas.microsoft.com/sharepoint/v3" xmlns:ns2="e45da448-bf9c-43e8-8676-7e88d583ded9" xmlns:ns3="3c420519-bb4e-4e73-a6f2-23cc94918125" xmlns:ns4="4d8e1ffe-3355-4f69-9fd1-fa02cb65d10f" xmlns:ns5="http://schemas.microsoft.com/sharepoint/v3/fields" targetNamespace="http://schemas.microsoft.com/office/2006/metadata/properties" ma:root="true" ma:fieldsID="f733ad59931bea9f8a3761eb69a4031b" ns1:_="" ns2:_="" ns3:_="" ns4:_="" ns5:_="">
    <xsd:import namespace="http://schemas.microsoft.com/sharepoint/v3"/>
    <xsd:import namespace="e45da448-bf9c-43e8-8676-7e88d583ded9"/>
    <xsd:import namespace="3c420519-bb4e-4e73-a6f2-23cc94918125"/>
    <xsd:import namespace="4d8e1ffe-3355-4f69-9fd1-fa02cb65d10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Sub_x002d__x0020_Program" minOccurs="0"/>
                <xsd:element ref="ns3:Document_x0020_use_x0020_case" minOccurs="0"/>
                <xsd:element ref="ns3:Project" minOccurs="0"/>
                <xsd:element ref="ns5:_DCDateModified" minOccurs="0"/>
                <xsd:element ref="ns5:_DCDateCreated" minOccurs="0"/>
                <xsd:element ref="ns3:Program0" minOccurs="0"/>
                <xsd:element ref="ns3:Project_x0020_Name" minOccurs="0"/>
                <xsd:element ref="ns1:ReportOwner" minOccurs="0"/>
                <xsd:element ref="ns2:b01666ef1c1d4feda5610ef2152091e3" minOccurs="0"/>
                <xsd:element ref="ns2:TaxCatchAll" minOccurs="0"/>
                <xsd:element ref="ns2:h19982cb4b68468f87fd990f143edc70" minOccurs="0"/>
                <xsd:element ref="ns2:cf0f9a78bd504807a2e2623e4631b3fa" minOccurs="0"/>
                <xsd:element ref="ns2:p966c3bd56b4429f8be8750bc2889a10" minOccurs="0"/>
                <xsd:element ref="ns2:TaxCatchAllLabel" minOccurs="0"/>
                <xsd:element ref="ns4:TaxKeywordTaxHTField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Last_x0020_Modified0" minOccurs="0"/>
                <xsd:element ref="ns3:Date" minOccurs="0"/>
                <xsd:element ref="ns3:Date_x0020_and_x0020_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14" nillable="true" ma:displayName="Owner" ma:description="Owner of this document" ma:list="UserInfo" ma:internalName="Repor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da448-bf9c-43e8-8676-7e88d583ded9" elementFormDefault="qualified">
    <xsd:import namespace="http://schemas.microsoft.com/office/2006/documentManagement/types"/>
    <xsd:import namespace="http://schemas.microsoft.com/office/infopath/2007/PartnerControls"/>
    <xsd:element name="b01666ef1c1d4feda5610ef2152091e3" ma:index="17" nillable="true" ma:taxonomy="true" ma:internalName="b01666ef1c1d4feda5610ef2152091e3" ma:taxonomyFieldName="SCE_x0020_Owner" ma:displayName="SCE Owner" ma:default="" ma:fieldId="{b01666ef-1c1d-4fed-a561-0ef2152091e3}" ma:sspId="1da7e81d-6ea8-45c5-b51f-f6fb8dd5843f" ma:termSetId="b7152481-c1a6-4cbc-91c8-0732456285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description="" ma:hidden="true" ma:list="{74fd9093-dcbe-4b19-8c1d-75cbb98e3aa0}" ma:internalName="TaxCatchAll" ma:showField="CatchAllData" ma:web="4d8e1ffe-3355-4f69-9fd1-fa02cb65d1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9982cb4b68468f87fd990f143edc70" ma:index="19" nillable="true" ma:taxonomy="true" ma:internalName="h19982cb4b68468f87fd990f143edc70" ma:taxonomyFieldName="SCEDocumentType" ma:displayName="SCE Document Type" ma:readOnly="false" ma:default="" ma:fieldId="{119982cb-4b68-468f-87fd-990f143edc70}" ma:sspId="1da7e81d-6ea8-45c5-b51f-f6fb8dd5843f" ma:termSetId="1926f50e-84fd-413b-9323-8cb7129deefd" ma:anchorId="a2dcb3dd-4497-4c3b-b4f4-397af68b8279" ma:open="false" ma:isKeyword="false">
      <xsd:complexType>
        <xsd:sequence>
          <xsd:element ref="pc:Terms" minOccurs="0" maxOccurs="1"/>
        </xsd:sequence>
      </xsd:complexType>
    </xsd:element>
    <xsd:element name="cf0f9a78bd504807a2e2623e4631b3fa" ma:index="20" nillable="true" ma:taxonomy="true" ma:internalName="cf0f9a78bd504807a2e2623e4631b3fa" ma:taxonomyFieldName="SCE_x0020_Access_x0020_Classification" ma:displayName="SCE Access Classification" ma:readOnly="false" ma:default="" ma:fieldId="{cf0f9a78-bd50-4807-a2e2-623e4631b3fa}" ma:sspId="1da7e81d-6ea8-45c5-b51f-f6fb8dd5843f" ma:termSetId="0cd2d6f6-43b5-4d7b-8dc6-eb8f0e5230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66c3bd56b4429f8be8750bc2889a10" ma:index="21" nillable="true" ma:taxonomy="true" ma:internalName="p966c3bd56b4429f8be8750bc2889a10" ma:taxonomyFieldName="SCE_x0020_Handling_x0020_Classifications" ma:displayName="SCE Handling Classifications" ma:readOnly="false" ma:default="" ma:fieldId="{9966c3bd-56b4-429f-8be8-750bc2889a10}" ma:taxonomyMulti="true" ma:sspId="1da7e81d-6ea8-45c5-b51f-f6fb8dd5843f" ma:termSetId="5d17f32d-b94c-400c-8e7d-4f26f0d0cc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2" nillable="true" ma:displayName="Taxonomy Catch All Column1" ma:description="" ma:hidden="true" ma:list="{74fd9093-dcbe-4b19-8c1d-75cbb98e3aa0}" ma:internalName="TaxCatchAllLabel" ma:readOnly="true" ma:showField="CatchAllDataLabel" ma:web="4d8e1ffe-3355-4f69-9fd1-fa02cb65d1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20519-bb4e-4e73-a6f2-23cc94918125" elementFormDefault="qualified">
    <xsd:import namespace="http://schemas.microsoft.com/office/2006/documentManagement/types"/>
    <xsd:import namespace="http://schemas.microsoft.com/office/infopath/2007/PartnerControls"/>
    <xsd:element name="Sub_x002d__x0020_Program" ma:index="6" nillable="true" ma:displayName="Sub-Program" ma:internalName="Sub_x002d__x0020_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A Calculated Energy Efficiency Programs"/>
                    <xsd:enumeration value="CIA Continuous Energy Improvement Programs"/>
                    <xsd:enumeration value="CIA Deemed Energy Efficiency Programs"/>
                    <xsd:enumeration value="CIA Energy Advisor Programs"/>
                    <xsd:enumeration value="Building Code Advocacy"/>
                    <xsd:enumeration value="Appliance Standards Advocacy"/>
                    <xsd:enumeration value="Compliance Improvement"/>
                    <xsd:enumeration value="C&amp;S Local Ordinances"/>
                    <xsd:enumeration value="C&amp;S Planning &amp; Coordination"/>
                    <xsd:enumeration value="Commercial Direct Install Program"/>
                    <xsd:enumeration value="Comprehensive Manufactured Homes"/>
                    <xsd:enumeration value="Energy Advisor Program"/>
                    <xsd:enumeration value="Energy Upgrade California"/>
                    <xsd:enumeration value="ET Technology Development Support"/>
                    <xsd:enumeration value="ET Technology Assessments"/>
                    <xsd:enumeration value="ET Technology Introduction Support"/>
                    <xsd:enumeration value="Integrated Demand Side Management Program"/>
                    <xsd:enumeration value="On-Bill Financing"/>
                    <xsd:enumeration value="ARRA-Originated Financing"/>
                    <xsd:enumeration value="New Finance Offerings"/>
                    <xsd:enumeration value="Lighting Market Transformation"/>
                    <xsd:enumeration value="Lighting Innovation Midstream Program"/>
                    <xsd:enumeration value="Multifamily Energy Efficiency Rebate Program"/>
                    <xsd:enumeration value="Nonresidential HVAC Program"/>
                    <xsd:enumeration value="Plug Load and Appliances Program"/>
                    <xsd:enumeration value="Primary Lighting Program"/>
                    <xsd:enumeration value="Residential HVAC Program"/>
                    <xsd:enumeration value="Residential New Construction Program"/>
                    <xsd:enumeration value="Savings by Design"/>
                    <xsd:enumeration value="Energy Leader Partnerships"/>
                    <xsd:enumeration value="Institutional &amp; Governmental Partnerships"/>
                    <xsd:enumeration value="WE&amp;T Centergies"/>
                    <xsd:enumeration value="WE&amp;T Connections"/>
                    <xsd:enumeration value="WE&amp;T Planning"/>
                    <xsd:enumeration value="Third Party Programs"/>
                  </xsd:restriction>
                </xsd:simpleType>
              </xsd:element>
            </xsd:sequence>
          </xsd:extension>
        </xsd:complexContent>
      </xsd:complexType>
    </xsd:element>
    <xsd:element name="Document_x0020_use_x0020_case" ma:index="7" nillable="true" ma:displayName="Document use case" ma:format="RadioButtons" ma:indexed="true" ma:internalName="Document_x0020_use_x0020_case">
      <xsd:simpleType>
        <xsd:restriction base="dms:Choice">
          <xsd:enumeration value="Coordination"/>
          <xsd:enumeration value="Ruling"/>
          <xsd:enumeration value="Decision"/>
          <xsd:enumeration value="Program Implementation Plan"/>
          <xsd:enumeration value="Advice Letter"/>
          <xsd:enumeration value="Tool"/>
          <xsd:enumeration value="Presentation"/>
          <xsd:enumeration value="DSM Strategy and Policy Forum"/>
          <xsd:enumeration value="Input Sheet"/>
          <xsd:enumeration value="2015 Compliance E3"/>
          <xsd:enumeration value="Workpaper"/>
          <xsd:enumeration value="Business Plan Template"/>
          <xsd:enumeration value="Business Plan Example"/>
        </xsd:restriction>
      </xsd:simpleType>
    </xsd:element>
    <xsd:element name="Project" ma:index="9" nillable="true" ma:displayName="Project" ma:default="Business Plan" ma:format="Dropdown" ma:indexed="true" ma:internalName="Project">
      <xsd:simpleType>
        <xsd:restriction base="dms:Choice">
          <xsd:enumeration value="Business Plan"/>
        </xsd:restriction>
      </xsd:simpleType>
    </xsd:element>
    <xsd:element name="Program0" ma:index="12" nillable="true" ma:displayName="Program" ma:internalName="Program0">
      <xsd:simpleType>
        <xsd:restriction base="dms:Text">
          <xsd:maxLength value="255"/>
        </xsd:restriction>
      </xsd:simpleType>
    </xsd:element>
    <xsd:element name="Project_x0020_Name" ma:index="13" nillable="true" ma:displayName="Project Name" ma:list="{64900e47-bbbe-4b57-a949-b5005285c11f}" ma:internalName="Project_x0020_Name" ma:showField="Title">
      <xsd:simpleType>
        <xsd:restriction base="dms:Lookup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Last_x0020_Modified0" ma:index="38" nillable="true" ma:displayName="Last Modified" ma:format="DateTime" ma:internalName="Last_x0020_Modified0">
      <xsd:simpleType>
        <xsd:restriction base="dms:DateTime"/>
      </xsd:simpleType>
    </xsd:element>
    <xsd:element name="Date" ma:index="39" nillable="true" ma:displayName="Date" ma:format="DateOnly" ma:internalName="Date">
      <xsd:simpleType>
        <xsd:restriction base="dms:DateTime"/>
      </xsd:simpleType>
    </xsd:element>
    <xsd:element name="Date_x0020_and_x0020_Time" ma:index="40" nillable="true" ma:displayName="Date and Time" ma:format="DateTime" ma:internalName="Date_x0020_and_x0020_Time">
      <xsd:simpleType>
        <xsd:restriction base="dms:DateTime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e1ffe-3355-4f69-9fd1-fa02cb65d10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da7e81d-6ea8-45c5-b51f-f6fb8dd5843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LastSharedByUser" ma:index="2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0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DCDateCreated" ma:index="11" nillable="true" ma:displayName="Date Created" ma:description="The date on which this resource was created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da7e81d-6ea8-45c5-b51f-f6fb8dd5843f" ContentTypeId="0x0101000126D57F6C1098408AE9C97F7ECFC4C7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Name xmlns="3c420519-bb4e-4e73-a6f2-23cc94918125" xsi:nil="true"/>
    <_DCDateModified xmlns="http://schemas.microsoft.com/sharepoint/v3/fields" xsi:nil="true"/>
    <Program0 xmlns="3c420519-bb4e-4e73-a6f2-23cc94918125" xsi:nil="true"/>
    <TaxCatchAll xmlns="e45da448-bf9c-43e8-8676-7e88d583ded9"/>
    <Date xmlns="3c420519-bb4e-4e73-a6f2-23cc94918125" xsi:nil="true"/>
    <cf0f9a78bd504807a2e2623e4631b3fa xmlns="e45da448-bf9c-43e8-8676-7e88d583ded9">
      <Terms xmlns="http://schemas.microsoft.com/office/infopath/2007/PartnerControls"/>
    </cf0f9a78bd504807a2e2623e4631b3fa>
    <Project xmlns="3c420519-bb4e-4e73-a6f2-23cc94918125">Business Plan</Project>
    <h19982cb4b68468f87fd990f143edc70 xmlns="e45da448-bf9c-43e8-8676-7e88d583ded9">
      <Terms xmlns="http://schemas.microsoft.com/office/infopath/2007/PartnerControls"/>
    </h19982cb4b68468f87fd990f143edc70>
    <Sub_x002d__x0020_Program xmlns="3c420519-bb4e-4e73-a6f2-23cc94918125"/>
    <TaxKeywordTaxHTField xmlns="4d8e1ffe-3355-4f69-9fd1-fa02cb65d10f">
      <Terms xmlns="http://schemas.microsoft.com/office/infopath/2007/PartnerControls"/>
    </TaxKeywordTaxHTField>
    <Date_x0020_and_x0020_Time xmlns="3c420519-bb4e-4e73-a6f2-23cc94918125" xsi:nil="true"/>
    <p966c3bd56b4429f8be8750bc2889a10 xmlns="e45da448-bf9c-43e8-8676-7e88d583ded9">
      <Terms xmlns="http://schemas.microsoft.com/office/infopath/2007/PartnerControls"/>
    </p966c3bd56b4429f8be8750bc2889a10>
    <ReportOwner xmlns="http://schemas.microsoft.com/sharepoint/v3">
      <UserInfo>
        <DisplayName/>
        <AccountId xsi:nil="true"/>
        <AccountType/>
      </UserInfo>
    </ReportOwner>
    <Document_x0020_use_x0020_case xmlns="3c420519-bb4e-4e73-a6f2-23cc94918125" xsi:nil="true"/>
    <Last_x0020_Modified0 xmlns="3c420519-bb4e-4e73-a6f2-23cc94918125" xsi:nil="true"/>
    <_DCDateCreated xmlns="http://schemas.microsoft.com/sharepoint/v3/fields" xsi:nil="true"/>
    <b01666ef1c1d4feda5610ef2152091e3 xmlns="e45da448-bf9c-43e8-8676-7e88d583ded9">
      <Terms xmlns="http://schemas.microsoft.com/office/infopath/2007/PartnerControls"/>
    </b01666ef1c1d4feda5610ef2152091e3>
  </documentManagement>
</p:properties>
</file>

<file path=customXml/itemProps1.xml><?xml version="1.0" encoding="utf-8"?>
<ds:datastoreItem xmlns:ds="http://schemas.openxmlformats.org/officeDocument/2006/customXml" ds:itemID="{9B5095B4-18EC-4EC7-A213-826AAD930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2433C-7983-422A-BC7A-3C7139832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5da448-bf9c-43e8-8676-7e88d583ded9"/>
    <ds:schemaRef ds:uri="3c420519-bb4e-4e73-a6f2-23cc94918125"/>
    <ds:schemaRef ds:uri="4d8e1ffe-3355-4f69-9fd1-fa02cb65d10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18556C-D4D1-431B-9544-331CD675A31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4D84977-1CCD-419A-A754-18D6EC9B0D83}">
  <ds:schemaRefs>
    <ds:schemaRef ds:uri="http://schemas.microsoft.com/sharepoint/v3"/>
    <ds:schemaRef ds:uri="4d8e1ffe-3355-4f69-9fd1-fa02cb65d10f"/>
    <ds:schemaRef ds:uri="http://purl.org/dc/terms/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c420519-bb4e-4e73-a6f2-23cc94918125"/>
    <ds:schemaRef ds:uri="http://purl.org/dc/elements/1.1/"/>
    <ds:schemaRef ds:uri="http://schemas.microsoft.com/office/2006/metadata/properties"/>
    <ds:schemaRef ds:uri="e45da448-bf9c-43e8-8676-7e88d583ded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1552</Words>
  <Application>Microsoft Macintosh PowerPoint</Application>
  <PresentationFormat>On-screen Show (4:3)</PresentationFormat>
  <Paragraphs>312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Open Sans</vt:lpstr>
      <vt:lpstr>Segoe UI</vt:lpstr>
      <vt:lpstr>Segoe UI Light</vt:lpstr>
      <vt:lpstr>Segoe UI Semibold</vt:lpstr>
      <vt:lpstr>SCE 4x3 Template_White</vt:lpstr>
      <vt:lpstr>1_SCE 4x3 Template_White</vt:lpstr>
      <vt:lpstr>Overview of SCE’s Annual Budget Advice Letter for Program Year 2021</vt:lpstr>
      <vt:lpstr>Discussion Topics</vt:lpstr>
      <vt:lpstr>2021 ABAL Objectives</vt:lpstr>
      <vt:lpstr>Schedule</vt:lpstr>
      <vt:lpstr>Summary of Key Metrics</vt:lpstr>
      <vt:lpstr>2021 Budget &amp; Cost-Effectiveness</vt:lpstr>
      <vt:lpstr>3rd Parties are a Key Driver of Cost-Effectiveness</vt:lpstr>
      <vt:lpstr>2021 Cost Effectiveness Details</vt:lpstr>
      <vt:lpstr>Proposed Program Closures</vt:lpstr>
      <vt:lpstr>Proposed to Close after Transition to Third-Parties</vt:lpstr>
      <vt:lpstr>SCE-led Statewide Programs</vt:lpstr>
      <vt:lpstr>COVID-19 Impacts</vt:lpstr>
      <vt:lpstr>Anticipated Changes from 8/6 to 9/1 Filing</vt:lpstr>
      <vt:lpstr>QUESTIONS?  FEEDBACK?</vt:lpstr>
      <vt:lpstr>APPENDIX</vt:lpstr>
      <vt:lpstr>Third Party Solicitation Update</vt:lpstr>
      <vt:lpstr>2021 ABAL Budget vs. 2021 Claims</vt:lpstr>
      <vt:lpstr>What is Total Resource Cost (TRC)?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Olivieri, Douglas</dc:creator>
  <cp:lastModifiedBy>Jonathan Raab</cp:lastModifiedBy>
  <cp:revision>3</cp:revision>
  <cp:lastPrinted>2019-08-01T01:36:35Z</cp:lastPrinted>
  <dcterms:created xsi:type="dcterms:W3CDTF">2017-04-10T17:50:05Z</dcterms:created>
  <dcterms:modified xsi:type="dcterms:W3CDTF">2020-07-29T14:44:20Z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0x010100B8AC27B3470EAB46A329FD92A11ACBD1</vt:lpwstr>
  </property>
  <property fmtid="{D5CDD505-2E9C-101B-9397-08002B2CF9AE}" pid="3" name="TaxKeyword">
    <vt:lpwstr/>
  </property>
  <property fmtid="{D5CDD505-2E9C-101B-9397-08002B2CF9AE}" pid="4" name="SCE Handling Classifications">
    <vt:lpwstr/>
  </property>
  <property fmtid="{D5CDD505-2E9C-101B-9397-08002B2CF9AE}" pid="5" name="SCEDocumentType">
    <vt:lpwstr/>
  </property>
  <property fmtid="{D5CDD505-2E9C-101B-9397-08002B2CF9AE}" pid="6" name="SCE Access Classification">
    <vt:lpwstr/>
  </property>
  <property fmtid="{D5CDD505-2E9C-101B-9397-08002B2CF9AE}" pid="7" name="SCE Owner">
    <vt:lpwstr/>
  </property>
  <property fmtid="{D5CDD505-2E9C-101B-9397-08002B2CF9AE}" pid="8" name="SharedWithUsers">
    <vt:lpwstr>143;#Tory Weber;#190;#Matthew Evans;#20;#Matthew Horwitz;#2259;#Jesse Feinberg;#262;#Jessica Lau;#3328;#Cody Morgan Taylor;#176;#Gary Golden;#7244;#Ellen Amber Berman</vt:lpwstr>
  </property>
</Properties>
</file>