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9" r:id="rId5"/>
    <p:sldId id="387" r:id="rId6"/>
    <p:sldId id="386" r:id="rId7"/>
    <p:sldId id="384" r:id="rId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ie Gardner" initials="MG" lastIdx="2" clrIdx="0">
    <p:extLst>
      <p:ext uri="{19B8F6BF-5375-455C-9EA6-DF929625EA0E}">
        <p15:presenceInfo xmlns:p15="http://schemas.microsoft.com/office/powerpoint/2012/main" userId="S::mgardner@resource-innovations.com::2424ae1d-562a-4f6b-a7e1-933581aaf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7030A0"/>
    <a:srgbClr val="F9A433"/>
    <a:srgbClr val="0F6689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245"/>
  </p:normalViewPr>
  <p:slideViewPr>
    <p:cSldViewPr snapToGrid="0" snapToObjects="1">
      <p:cViewPr varScale="1">
        <p:scale>
          <a:sx n="96" d="100"/>
          <a:sy n="96" d="100"/>
        </p:scale>
        <p:origin x="208" y="368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– which phase so when savings come up…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Sub-Working Group Recommendation on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Setting MT Goals</a:t>
            </a:r>
            <a:endParaRPr lang="en-US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Presented by:  Margie Gardner, Senior Advisor 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B8CD-EE65-8C4F-85EF-4C6443C0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sub-WG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320-4F56-D448-9A58-EBE7D4A5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793631"/>
            <a:ext cx="12564012" cy="51493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Participants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Margie Gardner, Resource Insights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Christie Torok, CPUC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Andrew Doeschot, PG&amp;E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Raghav Murali, CSE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Jay Luboff, Jay Luboff Consulting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Jeff Harris, NEEA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Mohit Chhabra, NRDC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Randall Higa, SCE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Carol Yin, SCE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Marc Costa, The Energy Coalition</a:t>
            </a:r>
            <a:endParaRPr lang="en-US" sz="1600" dirty="0"/>
          </a:p>
          <a:p>
            <a:r>
              <a:rPr lang="en-US" sz="2400" dirty="0"/>
              <a:t>Status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Agreement in general, but everyone needs to ponder more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Some items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29431-2020-EF44-96B9-D91A715F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7CC3D-7259-334B-8CA3-94AC0B31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35205"/>
                </a:solidFill>
              </a:rPr>
              <a:t>MT Initiative Metrics/goals </a:t>
            </a:r>
            <a:r>
              <a:rPr lang="en-US" sz="4400" dirty="0">
                <a:solidFill>
                  <a:srgbClr val="E35205"/>
                </a:solidFill>
              </a:rPr>
              <a:t>– </a:t>
            </a:r>
            <a:r>
              <a:rPr lang="en-US" sz="3100" dirty="0">
                <a:solidFill>
                  <a:srgbClr val="E35205"/>
                </a:solidFill>
              </a:rPr>
              <a:t>already in the Decision</a:t>
            </a:r>
            <a:endParaRPr lang="en-US" dirty="0">
              <a:solidFill>
                <a:srgbClr val="E3520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C1A47-B2EC-6446-B526-BF199D4F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384299"/>
            <a:ext cx="12435840" cy="58559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Market indicators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Based on specific Initiative/market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Measurable outcomes based on logic model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Demonstrate progress toward market change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Part of consistent monitoring – usually in a “Market Progress Evaluation Report”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Serve as part of the “adaptive management” of the initiative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Savings potential/forecast is also part of each Initiative </a:t>
            </a:r>
            <a:r>
              <a:rPr lang="en-US" sz="2600" dirty="0"/>
              <a:t>– decision p 157/8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Recommend basing on “best estimate” possible at the time,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MTI Plan Includes (among other things): 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Naturally occurring baseline projected over the life of the initiative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Forecast of savings over lifecycle of the initiative (and update intervals)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Budget and cost-effectiveness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MTI Plans are approved by the CPUC in a Tier-2 Advice Letter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2156D-863B-4C46-B4EF-251F42DC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6"/>
                </a:solidFill>
              </a:rPr>
              <a:t>MT Savings Goal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563A-D04C-3D4B-A27D-1D53991B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33500"/>
            <a:ext cx="13347700" cy="6127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WG Recommends CPUC sets MT savings goal at the portfolio level for MT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Provides flexibility to the Administrator to adaptively manage the MT portfolio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Analogous to resource acquisition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500" dirty="0"/>
              <a:t>Portfolio savings goal is based on the set of initiatives in the portfolio</a:t>
            </a:r>
          </a:p>
          <a:p>
            <a:pPr lvl="2">
              <a:lnSpc>
                <a:spcPct val="115000"/>
              </a:lnSpc>
              <a:spcAft>
                <a:spcPts val="600"/>
              </a:spcAft>
            </a:pPr>
            <a:r>
              <a:rPr lang="en-US" sz="3000" dirty="0"/>
              <a:t>CPUC works with MT Admin. and MT Advisory Board to set goals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Can’t forecast savings until you know the markets and activities – for example may be non-resource MT in the portfolio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Review with CAEECC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set once a sizeable number of Initiatives pass Review #2 (Decision p. 103):  Tier II advice Letter approval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Based on best estimate of the sum of savings anticipated from all MTIs, which are then reviewed and updated if needed at key milestones</a:t>
            </a:r>
            <a:endParaRPr lang="en-US" sz="30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for the MTA are probably net of RA savings projections (with C&amp;S savings interaction pending)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May also want total market goal to encourage the “big picture view” of all EE in that market?</a:t>
            </a:r>
            <a:endParaRPr lang="en-US" sz="2600" dirty="0"/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dirty="0"/>
              <a:t>Recommend savings goals be long term, with annual reporting of progress</a:t>
            </a:r>
          </a:p>
        </p:txBody>
      </p:sp>
    </p:spTree>
    <p:extLst>
      <p:ext uri="{BB962C8B-B14F-4D97-AF65-F5344CB8AC3E}">
        <p14:creationId xmlns:p14="http://schemas.microsoft.com/office/powerpoint/2010/main" val="236251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407</Words>
  <Application>Microsoft Macintosh PowerPoint</Application>
  <PresentationFormat>Custom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 Regular</vt:lpstr>
      <vt:lpstr>Helvetica</vt:lpstr>
      <vt:lpstr>Rockwell</vt:lpstr>
      <vt:lpstr>Rockwell Regular</vt:lpstr>
      <vt:lpstr>Office Theme</vt:lpstr>
      <vt:lpstr>CAEECC MT Sub-Working Group Recommendation on Setting MT Goals</vt:lpstr>
      <vt:lpstr>Goals sub-WG</vt:lpstr>
      <vt:lpstr>MT Initiative Metrics/goals – already in the Decision</vt:lpstr>
      <vt:lpstr>MT Savings Goal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Jonathan Raab</cp:lastModifiedBy>
  <cp:revision>82</cp:revision>
  <cp:lastPrinted>2020-09-15T19:17:28Z</cp:lastPrinted>
  <dcterms:created xsi:type="dcterms:W3CDTF">2020-07-22T00:06:32Z</dcterms:created>
  <dcterms:modified xsi:type="dcterms:W3CDTF">2020-10-29T13:33:04Z</dcterms:modified>
</cp:coreProperties>
</file>