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9" r:id="rId5"/>
  </p:sldMasterIdLst>
  <p:notesMasterIdLst>
    <p:notesMasterId r:id="rId15"/>
  </p:notesMasterIdLst>
  <p:handoutMasterIdLst>
    <p:handoutMasterId r:id="rId16"/>
  </p:handoutMasterIdLst>
  <p:sldIdLst>
    <p:sldId id="1023" r:id="rId6"/>
    <p:sldId id="1134" r:id="rId7"/>
    <p:sldId id="1102" r:id="rId8"/>
    <p:sldId id="1103" r:id="rId9"/>
    <p:sldId id="1135" r:id="rId10"/>
    <p:sldId id="1137" r:id="rId11"/>
    <p:sldId id="1138" r:id="rId12"/>
    <p:sldId id="1136" r:id="rId13"/>
    <p:sldId id="1111"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Steinhoff" initials="CS" lastIdx="27" clrIdx="0">
    <p:extLst>
      <p:ext uri="{19B8F6BF-5375-455C-9EA6-DF929625EA0E}">
        <p15:presenceInfo xmlns:p15="http://schemas.microsoft.com/office/powerpoint/2012/main" userId="S-1-5-21-1485087785-1333183967-1894466750-2214" providerId="AD"/>
      </p:ext>
    </p:extLst>
  </p:cmAuthor>
  <p:cmAuthor id="2" name="Virginia Mersereau" initials="VM" lastIdx="3" clrIdx="1">
    <p:extLst>
      <p:ext uri="{19B8F6BF-5375-455C-9EA6-DF929625EA0E}">
        <p15:presenceInfo xmlns:p15="http://schemas.microsoft.com/office/powerpoint/2012/main" userId="S-1-5-21-1485087785-1333183967-1894466750-2713" providerId="AD"/>
      </p:ext>
    </p:extLst>
  </p:cmAuthor>
  <p:cmAuthor id="3" name="Stephanie Rider" initials="SR" lastIdx="14" clrIdx="2">
    <p:extLst>
      <p:ext uri="{19B8F6BF-5375-455C-9EA6-DF929625EA0E}">
        <p15:presenceInfo xmlns:p15="http://schemas.microsoft.com/office/powerpoint/2012/main" userId="S-1-5-21-1485087785-1333183967-1894466750-2812" providerId="AD"/>
      </p:ext>
    </p:extLst>
  </p:cmAuthor>
  <p:cmAuthor id="4" name="Greg Kaleka" initials="GK" lastIdx="1" clrIdx="3">
    <p:extLst>
      <p:ext uri="{19B8F6BF-5375-455C-9EA6-DF929625EA0E}">
        <p15:presenceInfo xmlns:p15="http://schemas.microsoft.com/office/powerpoint/2012/main" userId="S-1-5-21-1485087785-1333183967-1894466750-4680" providerId="AD"/>
      </p:ext>
    </p:extLst>
  </p:cmAuthor>
  <p:cmAuthor id="5" name="Kathryn Bae" initials="KB" lastIdx="1" clrIdx="4">
    <p:extLst>
      <p:ext uri="{19B8F6BF-5375-455C-9EA6-DF929625EA0E}">
        <p15:presenceInfo xmlns:p15="http://schemas.microsoft.com/office/powerpoint/2012/main" userId="S-1-5-21-1485087785-1333183967-1894466750-2309" providerId="AD"/>
      </p:ext>
    </p:extLst>
  </p:cmAuthor>
  <p:cmAuthor id="6" name="Ryan Brown" initials="RB" lastIdx="2" clrIdx="5">
    <p:extLst>
      <p:ext uri="{19B8F6BF-5375-455C-9EA6-DF929625EA0E}">
        <p15:presenceInfo xmlns:p15="http://schemas.microsoft.com/office/powerpoint/2012/main" userId="S-1-5-21-1485087785-1333183967-1894466750-29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CA"/>
    <a:srgbClr val="5C5C5C"/>
    <a:srgbClr val="8CC646"/>
    <a:srgbClr val="FADA22"/>
    <a:srgbClr val="394F85"/>
    <a:srgbClr val="4B6494"/>
    <a:srgbClr val="008AC6"/>
    <a:srgbClr val="EBA82A"/>
    <a:srgbClr val="6FB433"/>
    <a:srgbClr val="C0D0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1" autoAdjust="0"/>
    <p:restoredTop sz="74558" autoAdjust="0"/>
  </p:normalViewPr>
  <p:slideViewPr>
    <p:cSldViewPr snapToGrid="0" snapToObjects="1">
      <p:cViewPr varScale="1">
        <p:scale>
          <a:sx n="94" d="100"/>
          <a:sy n="94" d="100"/>
        </p:scale>
        <p:origin x="1552" y="1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409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6091CA-CF54-4558-895C-7D6DAF41F2F9}"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164B56A3-F280-4FDD-847A-4BF941AF29EC}">
      <dgm:prSet/>
      <dgm:spPr/>
      <dgm:t>
        <a:bodyPr/>
        <a:lstStyle/>
        <a:p>
          <a:r>
            <a:rPr lang="en-US"/>
            <a:t>Development</a:t>
          </a:r>
        </a:p>
      </dgm:t>
    </dgm:pt>
    <dgm:pt modelId="{FEB69D10-51C6-4AE0-82F7-5D40E824ACDF}" type="parTrans" cxnId="{1DD182F9-2148-416F-9921-40853998BE23}">
      <dgm:prSet/>
      <dgm:spPr/>
      <dgm:t>
        <a:bodyPr/>
        <a:lstStyle/>
        <a:p>
          <a:endParaRPr lang="en-US"/>
        </a:p>
      </dgm:t>
    </dgm:pt>
    <dgm:pt modelId="{CB616D4F-3886-4377-9656-6C80B2592C33}" type="sibTrans" cxnId="{1DD182F9-2148-416F-9921-40853998BE23}">
      <dgm:prSet/>
      <dgm:spPr/>
      <dgm:t>
        <a:bodyPr/>
        <a:lstStyle/>
        <a:p>
          <a:endParaRPr lang="en-US"/>
        </a:p>
      </dgm:t>
    </dgm:pt>
    <dgm:pt modelId="{1D6E23DB-50EA-4CDF-B213-373FBEF29DEC}">
      <dgm:prSet/>
      <dgm:spPr/>
      <dgm:t>
        <a:bodyPr/>
        <a:lstStyle/>
        <a:p>
          <a:r>
            <a:rPr lang="en-US" dirty="0"/>
            <a:t>National model codes (IECC, 90.1) </a:t>
          </a:r>
        </a:p>
      </dgm:t>
    </dgm:pt>
    <dgm:pt modelId="{5B48904D-0849-4CD5-8D60-11F0B69FD93E}" type="parTrans" cxnId="{6447788E-0D22-4AE7-BFA7-2FEE5B18B867}">
      <dgm:prSet/>
      <dgm:spPr/>
      <dgm:t>
        <a:bodyPr/>
        <a:lstStyle/>
        <a:p>
          <a:endParaRPr lang="en-US"/>
        </a:p>
      </dgm:t>
    </dgm:pt>
    <dgm:pt modelId="{1DEC4418-CC86-4A4F-B3E1-83795F77253F}" type="sibTrans" cxnId="{6447788E-0D22-4AE7-BFA7-2FEE5B18B867}">
      <dgm:prSet/>
      <dgm:spPr/>
      <dgm:t>
        <a:bodyPr/>
        <a:lstStyle/>
        <a:p>
          <a:endParaRPr lang="en-US"/>
        </a:p>
      </dgm:t>
    </dgm:pt>
    <dgm:pt modelId="{D67BE4A9-214F-4678-9866-E8BB878BD152}">
      <dgm:prSet/>
      <dgm:spPr/>
      <dgm:t>
        <a:bodyPr/>
        <a:lstStyle/>
        <a:p>
          <a:r>
            <a:rPr lang="en-US" dirty="0"/>
            <a:t>Above-code new construction voluntary programs</a:t>
          </a:r>
        </a:p>
      </dgm:t>
    </dgm:pt>
    <dgm:pt modelId="{0E4680C5-6093-48D0-A899-85492E4C6E09}" type="parTrans" cxnId="{21BD96D2-C6D4-4A84-BC96-DE12D4C4E68E}">
      <dgm:prSet/>
      <dgm:spPr/>
      <dgm:t>
        <a:bodyPr/>
        <a:lstStyle/>
        <a:p>
          <a:endParaRPr lang="en-US"/>
        </a:p>
      </dgm:t>
    </dgm:pt>
    <dgm:pt modelId="{03EEE11D-98D6-487F-949C-C6042BB6AB21}" type="sibTrans" cxnId="{21BD96D2-C6D4-4A84-BC96-DE12D4C4E68E}">
      <dgm:prSet/>
      <dgm:spPr/>
      <dgm:t>
        <a:bodyPr/>
        <a:lstStyle/>
        <a:p>
          <a:endParaRPr lang="en-US"/>
        </a:p>
      </dgm:t>
    </dgm:pt>
    <dgm:pt modelId="{BC577136-6630-4ECD-802F-2F43B588FCC5}">
      <dgm:prSet/>
      <dgm:spPr/>
      <dgm:t>
        <a:bodyPr/>
        <a:lstStyle/>
        <a:p>
          <a:r>
            <a:rPr lang="en-US" dirty="0"/>
            <a:t>State code adoption</a:t>
          </a:r>
        </a:p>
      </dgm:t>
    </dgm:pt>
    <dgm:pt modelId="{7AAEEF8F-38CF-49C2-9919-DA018825B623}" type="parTrans" cxnId="{726BBD2D-DD59-4952-8191-DA5974AF15BF}">
      <dgm:prSet/>
      <dgm:spPr/>
      <dgm:t>
        <a:bodyPr/>
        <a:lstStyle/>
        <a:p>
          <a:endParaRPr lang="en-US"/>
        </a:p>
      </dgm:t>
    </dgm:pt>
    <dgm:pt modelId="{01BA4791-4ACE-4270-AD6C-BD0874221445}" type="sibTrans" cxnId="{726BBD2D-DD59-4952-8191-DA5974AF15BF}">
      <dgm:prSet/>
      <dgm:spPr/>
      <dgm:t>
        <a:bodyPr/>
        <a:lstStyle/>
        <a:p>
          <a:endParaRPr lang="en-US"/>
        </a:p>
      </dgm:t>
    </dgm:pt>
    <dgm:pt modelId="{9577EF09-4EF9-4DFD-B84E-3DBAE654B5A0}">
      <dgm:prSet/>
      <dgm:spPr/>
      <dgm:t>
        <a:bodyPr/>
        <a:lstStyle/>
        <a:p>
          <a:r>
            <a:rPr lang="en-US" dirty="0"/>
            <a:t>Training, education and technical support</a:t>
          </a:r>
        </a:p>
      </dgm:t>
    </dgm:pt>
    <dgm:pt modelId="{8EA3376F-A4EB-4FA1-A942-F81AA41750E8}" type="parTrans" cxnId="{09ED5D7E-7A7D-400B-A39A-5C93EC7552EE}">
      <dgm:prSet/>
      <dgm:spPr/>
      <dgm:t>
        <a:bodyPr/>
        <a:lstStyle/>
        <a:p>
          <a:endParaRPr lang="en-US"/>
        </a:p>
      </dgm:t>
    </dgm:pt>
    <dgm:pt modelId="{40D6AE05-7082-4830-97F2-7C58A0F9C001}" type="sibTrans" cxnId="{09ED5D7E-7A7D-400B-A39A-5C93EC7552EE}">
      <dgm:prSet/>
      <dgm:spPr/>
      <dgm:t>
        <a:bodyPr/>
        <a:lstStyle/>
        <a:p>
          <a:endParaRPr lang="en-US"/>
        </a:p>
      </dgm:t>
    </dgm:pt>
    <dgm:pt modelId="{24149D66-745A-4B9F-9201-EAD96CD8781E}">
      <dgm:prSet/>
      <dgm:spPr/>
      <dgm:t>
        <a:bodyPr/>
        <a:lstStyle/>
        <a:p>
          <a:r>
            <a:rPr lang="en-US"/>
            <a:t>Codes impact assessment</a:t>
          </a:r>
        </a:p>
      </dgm:t>
    </dgm:pt>
    <dgm:pt modelId="{5D4E1E9B-8D70-46DD-A5B0-AF2827095617}" type="parTrans" cxnId="{5B025CAC-E0D9-42D2-A88A-DEB54360B3A3}">
      <dgm:prSet/>
      <dgm:spPr/>
      <dgm:t>
        <a:bodyPr/>
        <a:lstStyle/>
        <a:p>
          <a:endParaRPr lang="en-US"/>
        </a:p>
      </dgm:t>
    </dgm:pt>
    <dgm:pt modelId="{9069C00F-E65F-4F4F-B5B9-43C1E05D4E46}" type="sibTrans" cxnId="{5B025CAC-E0D9-42D2-A88A-DEB54360B3A3}">
      <dgm:prSet/>
      <dgm:spPr/>
      <dgm:t>
        <a:bodyPr/>
        <a:lstStyle/>
        <a:p>
          <a:endParaRPr lang="en-US"/>
        </a:p>
      </dgm:t>
    </dgm:pt>
    <dgm:pt modelId="{B625BAC4-D6E1-48E8-87E7-F0767AD29EB2}">
      <dgm:prSet/>
      <dgm:spPr/>
      <dgm:t>
        <a:bodyPr/>
        <a:lstStyle/>
        <a:p>
          <a:r>
            <a:rPr lang="en-US" dirty="0"/>
            <a:t>Codes compliance evaluation</a:t>
          </a:r>
        </a:p>
      </dgm:t>
    </dgm:pt>
    <dgm:pt modelId="{D318FA74-B545-4B87-A2A8-A6CA5428BA0F}" type="parTrans" cxnId="{31197FC0-074E-412A-A561-90D90A4CC9E4}">
      <dgm:prSet/>
      <dgm:spPr/>
      <dgm:t>
        <a:bodyPr/>
        <a:lstStyle/>
        <a:p>
          <a:endParaRPr lang="en-US"/>
        </a:p>
      </dgm:t>
    </dgm:pt>
    <dgm:pt modelId="{EEEF6C47-AC17-4F15-9D48-1B663864D35C}" type="sibTrans" cxnId="{31197FC0-074E-412A-A561-90D90A4CC9E4}">
      <dgm:prSet/>
      <dgm:spPr/>
      <dgm:t>
        <a:bodyPr/>
        <a:lstStyle/>
        <a:p>
          <a:endParaRPr lang="en-US"/>
        </a:p>
      </dgm:t>
    </dgm:pt>
    <dgm:pt modelId="{263774BE-A42C-4756-B624-3CF249A07FC1}" type="pres">
      <dgm:prSet presAssocID="{1E6091CA-CF54-4558-895C-7D6DAF41F2F9}" presName="linear" presStyleCnt="0">
        <dgm:presLayoutVars>
          <dgm:dir/>
          <dgm:animLvl val="lvl"/>
          <dgm:resizeHandles val="exact"/>
        </dgm:presLayoutVars>
      </dgm:prSet>
      <dgm:spPr/>
    </dgm:pt>
    <dgm:pt modelId="{CEB95187-D5C0-4A10-AC30-5CAA5A36BDD3}" type="pres">
      <dgm:prSet presAssocID="{164B56A3-F280-4FDD-847A-4BF941AF29EC}" presName="parentLin" presStyleCnt="0"/>
      <dgm:spPr/>
    </dgm:pt>
    <dgm:pt modelId="{CBCA3A79-45E1-4162-ACD3-FEC2638450B0}" type="pres">
      <dgm:prSet presAssocID="{164B56A3-F280-4FDD-847A-4BF941AF29EC}" presName="parentLeftMargin" presStyleLbl="node1" presStyleIdx="0" presStyleCnt="4"/>
      <dgm:spPr/>
    </dgm:pt>
    <dgm:pt modelId="{65E689CA-5F2F-4943-823C-1C34C3F80156}" type="pres">
      <dgm:prSet presAssocID="{164B56A3-F280-4FDD-847A-4BF941AF29EC}" presName="parentText" presStyleLbl="node1" presStyleIdx="0" presStyleCnt="4">
        <dgm:presLayoutVars>
          <dgm:chMax val="0"/>
          <dgm:bulletEnabled val="1"/>
        </dgm:presLayoutVars>
      </dgm:prSet>
      <dgm:spPr/>
    </dgm:pt>
    <dgm:pt modelId="{500795E5-A069-4209-9718-D6B741A8C94E}" type="pres">
      <dgm:prSet presAssocID="{164B56A3-F280-4FDD-847A-4BF941AF29EC}" presName="negativeSpace" presStyleCnt="0"/>
      <dgm:spPr/>
    </dgm:pt>
    <dgm:pt modelId="{89284B63-4CD6-483E-AC13-5E514BB62E8E}" type="pres">
      <dgm:prSet presAssocID="{164B56A3-F280-4FDD-847A-4BF941AF29EC}" presName="childText" presStyleLbl="conFgAcc1" presStyleIdx="0" presStyleCnt="4">
        <dgm:presLayoutVars>
          <dgm:bulletEnabled val="1"/>
        </dgm:presLayoutVars>
      </dgm:prSet>
      <dgm:spPr/>
    </dgm:pt>
    <dgm:pt modelId="{E8FD82B3-8348-4BB6-AE3D-EE7C33BBB57B}" type="pres">
      <dgm:prSet presAssocID="{CB616D4F-3886-4377-9656-6C80B2592C33}" presName="spaceBetweenRectangles" presStyleCnt="0"/>
      <dgm:spPr/>
    </dgm:pt>
    <dgm:pt modelId="{068060B2-C8AE-4153-B8CC-AF393ABA7B7D}" type="pres">
      <dgm:prSet presAssocID="{9577EF09-4EF9-4DFD-B84E-3DBAE654B5A0}" presName="parentLin" presStyleCnt="0"/>
      <dgm:spPr/>
    </dgm:pt>
    <dgm:pt modelId="{22457262-DC14-41BB-83D5-9334C96CD0D7}" type="pres">
      <dgm:prSet presAssocID="{9577EF09-4EF9-4DFD-B84E-3DBAE654B5A0}" presName="parentLeftMargin" presStyleLbl="node1" presStyleIdx="0" presStyleCnt="4"/>
      <dgm:spPr/>
    </dgm:pt>
    <dgm:pt modelId="{D5DF937D-F4DA-4FBE-AF77-DB77ABDC567D}" type="pres">
      <dgm:prSet presAssocID="{9577EF09-4EF9-4DFD-B84E-3DBAE654B5A0}" presName="parentText" presStyleLbl="node1" presStyleIdx="1" presStyleCnt="4">
        <dgm:presLayoutVars>
          <dgm:chMax val="0"/>
          <dgm:bulletEnabled val="1"/>
        </dgm:presLayoutVars>
      </dgm:prSet>
      <dgm:spPr/>
    </dgm:pt>
    <dgm:pt modelId="{294BA805-38EE-40A1-8288-51E995BE5BAE}" type="pres">
      <dgm:prSet presAssocID="{9577EF09-4EF9-4DFD-B84E-3DBAE654B5A0}" presName="negativeSpace" presStyleCnt="0"/>
      <dgm:spPr/>
    </dgm:pt>
    <dgm:pt modelId="{82BA1C42-54A2-4781-8A93-D7994A525BE2}" type="pres">
      <dgm:prSet presAssocID="{9577EF09-4EF9-4DFD-B84E-3DBAE654B5A0}" presName="childText" presStyleLbl="conFgAcc1" presStyleIdx="1" presStyleCnt="4">
        <dgm:presLayoutVars>
          <dgm:bulletEnabled val="1"/>
        </dgm:presLayoutVars>
      </dgm:prSet>
      <dgm:spPr/>
    </dgm:pt>
    <dgm:pt modelId="{07C4A5AB-E791-4AD5-8EF7-CF17ADC05309}" type="pres">
      <dgm:prSet presAssocID="{40D6AE05-7082-4830-97F2-7C58A0F9C001}" presName="spaceBetweenRectangles" presStyleCnt="0"/>
      <dgm:spPr/>
    </dgm:pt>
    <dgm:pt modelId="{C1CCF901-54C0-4F2F-B11B-60F36ADF0BCD}" type="pres">
      <dgm:prSet presAssocID="{24149D66-745A-4B9F-9201-EAD96CD8781E}" presName="parentLin" presStyleCnt="0"/>
      <dgm:spPr/>
    </dgm:pt>
    <dgm:pt modelId="{999A52C4-B8CF-4D1C-8B26-A76E19934013}" type="pres">
      <dgm:prSet presAssocID="{24149D66-745A-4B9F-9201-EAD96CD8781E}" presName="parentLeftMargin" presStyleLbl="node1" presStyleIdx="1" presStyleCnt="4"/>
      <dgm:spPr/>
    </dgm:pt>
    <dgm:pt modelId="{CDB8288B-7A53-46EF-83DD-1E8D273ADF65}" type="pres">
      <dgm:prSet presAssocID="{24149D66-745A-4B9F-9201-EAD96CD8781E}" presName="parentText" presStyleLbl="node1" presStyleIdx="2" presStyleCnt="4">
        <dgm:presLayoutVars>
          <dgm:chMax val="0"/>
          <dgm:bulletEnabled val="1"/>
        </dgm:presLayoutVars>
      </dgm:prSet>
      <dgm:spPr/>
    </dgm:pt>
    <dgm:pt modelId="{C0AA16FC-FF68-4C73-802E-7FD0E433B7A2}" type="pres">
      <dgm:prSet presAssocID="{24149D66-745A-4B9F-9201-EAD96CD8781E}" presName="negativeSpace" presStyleCnt="0"/>
      <dgm:spPr/>
    </dgm:pt>
    <dgm:pt modelId="{5C8A34E2-1F80-4848-B87A-9A1FAA767976}" type="pres">
      <dgm:prSet presAssocID="{24149D66-745A-4B9F-9201-EAD96CD8781E}" presName="childText" presStyleLbl="conFgAcc1" presStyleIdx="2" presStyleCnt="4">
        <dgm:presLayoutVars>
          <dgm:bulletEnabled val="1"/>
        </dgm:presLayoutVars>
      </dgm:prSet>
      <dgm:spPr/>
    </dgm:pt>
    <dgm:pt modelId="{69069776-9013-4AE2-8204-B030FBEA666D}" type="pres">
      <dgm:prSet presAssocID="{9069C00F-E65F-4F4F-B5B9-43C1E05D4E46}" presName="spaceBetweenRectangles" presStyleCnt="0"/>
      <dgm:spPr/>
    </dgm:pt>
    <dgm:pt modelId="{58E5E39A-6994-42C5-9EF4-5CEB4AC1004E}" type="pres">
      <dgm:prSet presAssocID="{B625BAC4-D6E1-48E8-87E7-F0767AD29EB2}" presName="parentLin" presStyleCnt="0"/>
      <dgm:spPr/>
    </dgm:pt>
    <dgm:pt modelId="{E12AA62D-26FD-4E27-8DBC-E55846D1FE81}" type="pres">
      <dgm:prSet presAssocID="{B625BAC4-D6E1-48E8-87E7-F0767AD29EB2}" presName="parentLeftMargin" presStyleLbl="node1" presStyleIdx="2" presStyleCnt="4"/>
      <dgm:spPr/>
    </dgm:pt>
    <dgm:pt modelId="{693447F2-E77B-4330-98D8-7DC4E8DE2F9A}" type="pres">
      <dgm:prSet presAssocID="{B625BAC4-D6E1-48E8-87E7-F0767AD29EB2}" presName="parentText" presStyleLbl="node1" presStyleIdx="3" presStyleCnt="4">
        <dgm:presLayoutVars>
          <dgm:chMax val="0"/>
          <dgm:bulletEnabled val="1"/>
        </dgm:presLayoutVars>
      </dgm:prSet>
      <dgm:spPr/>
    </dgm:pt>
    <dgm:pt modelId="{2A060F46-8D4F-471F-A68E-4245C86170DC}" type="pres">
      <dgm:prSet presAssocID="{B625BAC4-D6E1-48E8-87E7-F0767AD29EB2}" presName="negativeSpace" presStyleCnt="0"/>
      <dgm:spPr/>
    </dgm:pt>
    <dgm:pt modelId="{1235DEF8-5D3A-480D-9E1F-AF0F9CB77FC8}" type="pres">
      <dgm:prSet presAssocID="{B625BAC4-D6E1-48E8-87E7-F0767AD29EB2}" presName="childText" presStyleLbl="conFgAcc1" presStyleIdx="3" presStyleCnt="4">
        <dgm:presLayoutVars>
          <dgm:bulletEnabled val="1"/>
        </dgm:presLayoutVars>
      </dgm:prSet>
      <dgm:spPr/>
    </dgm:pt>
  </dgm:ptLst>
  <dgm:cxnLst>
    <dgm:cxn modelId="{49D42F00-C376-4C08-AAB8-D73524FA4D53}" type="presOf" srcId="{24149D66-745A-4B9F-9201-EAD96CD8781E}" destId="{CDB8288B-7A53-46EF-83DD-1E8D273ADF65}" srcOrd="1" destOrd="0" presId="urn:microsoft.com/office/officeart/2005/8/layout/list1"/>
    <dgm:cxn modelId="{8A2AC614-892F-4CE5-9252-C2C37CED1553}" type="presOf" srcId="{164B56A3-F280-4FDD-847A-4BF941AF29EC}" destId="{65E689CA-5F2F-4943-823C-1C34C3F80156}" srcOrd="1" destOrd="0" presId="urn:microsoft.com/office/officeart/2005/8/layout/list1"/>
    <dgm:cxn modelId="{6E0CED17-4260-439A-8F98-0A2931A5AA26}" type="presOf" srcId="{B625BAC4-D6E1-48E8-87E7-F0767AD29EB2}" destId="{693447F2-E77B-4330-98D8-7DC4E8DE2F9A}" srcOrd="1" destOrd="0" presId="urn:microsoft.com/office/officeart/2005/8/layout/list1"/>
    <dgm:cxn modelId="{9B872B1A-7F93-4D41-BCD5-1CD288DC0162}" type="presOf" srcId="{1E6091CA-CF54-4558-895C-7D6DAF41F2F9}" destId="{263774BE-A42C-4756-B624-3CF249A07FC1}" srcOrd="0" destOrd="0" presId="urn:microsoft.com/office/officeart/2005/8/layout/list1"/>
    <dgm:cxn modelId="{4A490D2C-B5CA-4EC2-8EE3-65806F3254C6}" type="presOf" srcId="{BC577136-6630-4ECD-802F-2F43B588FCC5}" destId="{89284B63-4CD6-483E-AC13-5E514BB62E8E}" srcOrd="0" destOrd="2" presId="urn:microsoft.com/office/officeart/2005/8/layout/list1"/>
    <dgm:cxn modelId="{726BBD2D-DD59-4952-8191-DA5974AF15BF}" srcId="{164B56A3-F280-4FDD-847A-4BF941AF29EC}" destId="{BC577136-6630-4ECD-802F-2F43B588FCC5}" srcOrd="2" destOrd="0" parTransId="{7AAEEF8F-38CF-49C2-9919-DA018825B623}" sibTransId="{01BA4791-4ACE-4270-AD6C-BD0874221445}"/>
    <dgm:cxn modelId="{C5C07C4E-1109-4BE6-A534-1AEAFC91D0B9}" type="presOf" srcId="{9577EF09-4EF9-4DFD-B84E-3DBAE654B5A0}" destId="{22457262-DC14-41BB-83D5-9334C96CD0D7}" srcOrd="0" destOrd="0" presId="urn:microsoft.com/office/officeart/2005/8/layout/list1"/>
    <dgm:cxn modelId="{FD3AB456-F8F9-4E7B-BAB9-FE70C49D65FB}" type="presOf" srcId="{9577EF09-4EF9-4DFD-B84E-3DBAE654B5A0}" destId="{D5DF937D-F4DA-4FBE-AF77-DB77ABDC567D}" srcOrd="1" destOrd="0" presId="urn:microsoft.com/office/officeart/2005/8/layout/list1"/>
    <dgm:cxn modelId="{B50E335C-41F1-45CA-96A7-CC0E9F1B1CC9}" type="presOf" srcId="{164B56A3-F280-4FDD-847A-4BF941AF29EC}" destId="{CBCA3A79-45E1-4162-ACD3-FEC2638450B0}" srcOrd="0" destOrd="0" presId="urn:microsoft.com/office/officeart/2005/8/layout/list1"/>
    <dgm:cxn modelId="{56F0895E-BDEC-4C47-979A-94B2C4E59616}" type="presOf" srcId="{24149D66-745A-4B9F-9201-EAD96CD8781E}" destId="{999A52C4-B8CF-4D1C-8B26-A76E19934013}" srcOrd="0" destOrd="0" presId="urn:microsoft.com/office/officeart/2005/8/layout/list1"/>
    <dgm:cxn modelId="{664C8460-A6E2-48CA-B67A-4CD6DB62294C}" type="presOf" srcId="{D67BE4A9-214F-4678-9866-E8BB878BD152}" destId="{89284B63-4CD6-483E-AC13-5E514BB62E8E}" srcOrd="0" destOrd="1" presId="urn:microsoft.com/office/officeart/2005/8/layout/list1"/>
    <dgm:cxn modelId="{09ED5D7E-7A7D-400B-A39A-5C93EC7552EE}" srcId="{1E6091CA-CF54-4558-895C-7D6DAF41F2F9}" destId="{9577EF09-4EF9-4DFD-B84E-3DBAE654B5A0}" srcOrd="1" destOrd="0" parTransId="{8EA3376F-A4EB-4FA1-A942-F81AA41750E8}" sibTransId="{40D6AE05-7082-4830-97F2-7C58A0F9C001}"/>
    <dgm:cxn modelId="{2C434F8A-F636-4720-896D-A5AB4657C226}" type="presOf" srcId="{B625BAC4-D6E1-48E8-87E7-F0767AD29EB2}" destId="{E12AA62D-26FD-4E27-8DBC-E55846D1FE81}" srcOrd="0" destOrd="0" presId="urn:microsoft.com/office/officeart/2005/8/layout/list1"/>
    <dgm:cxn modelId="{6447788E-0D22-4AE7-BFA7-2FEE5B18B867}" srcId="{164B56A3-F280-4FDD-847A-4BF941AF29EC}" destId="{1D6E23DB-50EA-4CDF-B213-373FBEF29DEC}" srcOrd="0" destOrd="0" parTransId="{5B48904D-0849-4CD5-8D60-11F0B69FD93E}" sibTransId="{1DEC4418-CC86-4A4F-B3E1-83795F77253F}"/>
    <dgm:cxn modelId="{F76779A5-3771-41D8-994C-0BDD260D73E6}" type="presOf" srcId="{1D6E23DB-50EA-4CDF-B213-373FBEF29DEC}" destId="{89284B63-4CD6-483E-AC13-5E514BB62E8E}" srcOrd="0" destOrd="0" presId="urn:microsoft.com/office/officeart/2005/8/layout/list1"/>
    <dgm:cxn modelId="{5B025CAC-E0D9-42D2-A88A-DEB54360B3A3}" srcId="{1E6091CA-CF54-4558-895C-7D6DAF41F2F9}" destId="{24149D66-745A-4B9F-9201-EAD96CD8781E}" srcOrd="2" destOrd="0" parTransId="{5D4E1E9B-8D70-46DD-A5B0-AF2827095617}" sibTransId="{9069C00F-E65F-4F4F-B5B9-43C1E05D4E46}"/>
    <dgm:cxn modelId="{31197FC0-074E-412A-A561-90D90A4CC9E4}" srcId="{1E6091CA-CF54-4558-895C-7D6DAF41F2F9}" destId="{B625BAC4-D6E1-48E8-87E7-F0767AD29EB2}" srcOrd="3" destOrd="0" parTransId="{D318FA74-B545-4B87-A2A8-A6CA5428BA0F}" sibTransId="{EEEF6C47-AC17-4F15-9D48-1B663864D35C}"/>
    <dgm:cxn modelId="{21BD96D2-C6D4-4A84-BC96-DE12D4C4E68E}" srcId="{164B56A3-F280-4FDD-847A-4BF941AF29EC}" destId="{D67BE4A9-214F-4678-9866-E8BB878BD152}" srcOrd="1" destOrd="0" parTransId="{0E4680C5-6093-48D0-A899-85492E4C6E09}" sibTransId="{03EEE11D-98D6-487F-949C-C6042BB6AB21}"/>
    <dgm:cxn modelId="{1DD182F9-2148-416F-9921-40853998BE23}" srcId="{1E6091CA-CF54-4558-895C-7D6DAF41F2F9}" destId="{164B56A3-F280-4FDD-847A-4BF941AF29EC}" srcOrd="0" destOrd="0" parTransId="{FEB69D10-51C6-4AE0-82F7-5D40E824ACDF}" sibTransId="{CB616D4F-3886-4377-9656-6C80B2592C33}"/>
    <dgm:cxn modelId="{84C6A973-5F2E-46EF-A0CD-33FDDFBD995A}" type="presParOf" srcId="{263774BE-A42C-4756-B624-3CF249A07FC1}" destId="{CEB95187-D5C0-4A10-AC30-5CAA5A36BDD3}" srcOrd="0" destOrd="0" presId="urn:microsoft.com/office/officeart/2005/8/layout/list1"/>
    <dgm:cxn modelId="{F438F364-552C-40F1-AE0C-FBAE68CB2DB8}" type="presParOf" srcId="{CEB95187-D5C0-4A10-AC30-5CAA5A36BDD3}" destId="{CBCA3A79-45E1-4162-ACD3-FEC2638450B0}" srcOrd="0" destOrd="0" presId="urn:microsoft.com/office/officeart/2005/8/layout/list1"/>
    <dgm:cxn modelId="{93189FE9-76A1-4A0B-8C10-C74B0113B32B}" type="presParOf" srcId="{CEB95187-D5C0-4A10-AC30-5CAA5A36BDD3}" destId="{65E689CA-5F2F-4943-823C-1C34C3F80156}" srcOrd="1" destOrd="0" presId="urn:microsoft.com/office/officeart/2005/8/layout/list1"/>
    <dgm:cxn modelId="{5878C60A-50E2-4FF4-A68D-A29CD7F81D91}" type="presParOf" srcId="{263774BE-A42C-4756-B624-3CF249A07FC1}" destId="{500795E5-A069-4209-9718-D6B741A8C94E}" srcOrd="1" destOrd="0" presId="urn:microsoft.com/office/officeart/2005/8/layout/list1"/>
    <dgm:cxn modelId="{A8B2B60D-4DB2-44CF-AF9C-DC70C121C243}" type="presParOf" srcId="{263774BE-A42C-4756-B624-3CF249A07FC1}" destId="{89284B63-4CD6-483E-AC13-5E514BB62E8E}" srcOrd="2" destOrd="0" presId="urn:microsoft.com/office/officeart/2005/8/layout/list1"/>
    <dgm:cxn modelId="{DDDEADAA-5091-473E-9163-DB7909ECE7A7}" type="presParOf" srcId="{263774BE-A42C-4756-B624-3CF249A07FC1}" destId="{E8FD82B3-8348-4BB6-AE3D-EE7C33BBB57B}" srcOrd="3" destOrd="0" presId="urn:microsoft.com/office/officeart/2005/8/layout/list1"/>
    <dgm:cxn modelId="{5B0E399D-F126-40B0-A905-38014B8C4D01}" type="presParOf" srcId="{263774BE-A42C-4756-B624-3CF249A07FC1}" destId="{068060B2-C8AE-4153-B8CC-AF393ABA7B7D}" srcOrd="4" destOrd="0" presId="urn:microsoft.com/office/officeart/2005/8/layout/list1"/>
    <dgm:cxn modelId="{F253663A-EE07-43F1-92DD-26A939358F63}" type="presParOf" srcId="{068060B2-C8AE-4153-B8CC-AF393ABA7B7D}" destId="{22457262-DC14-41BB-83D5-9334C96CD0D7}" srcOrd="0" destOrd="0" presId="urn:microsoft.com/office/officeart/2005/8/layout/list1"/>
    <dgm:cxn modelId="{55C70CD1-391A-485D-AB3D-C9D4AC12622C}" type="presParOf" srcId="{068060B2-C8AE-4153-B8CC-AF393ABA7B7D}" destId="{D5DF937D-F4DA-4FBE-AF77-DB77ABDC567D}" srcOrd="1" destOrd="0" presId="urn:microsoft.com/office/officeart/2005/8/layout/list1"/>
    <dgm:cxn modelId="{B4385EA1-F91A-4B83-9EF8-4E846CC942A9}" type="presParOf" srcId="{263774BE-A42C-4756-B624-3CF249A07FC1}" destId="{294BA805-38EE-40A1-8288-51E995BE5BAE}" srcOrd="5" destOrd="0" presId="urn:microsoft.com/office/officeart/2005/8/layout/list1"/>
    <dgm:cxn modelId="{B29DC52E-CD2A-4212-B7F7-D8A27C3D1B6F}" type="presParOf" srcId="{263774BE-A42C-4756-B624-3CF249A07FC1}" destId="{82BA1C42-54A2-4781-8A93-D7994A525BE2}" srcOrd="6" destOrd="0" presId="urn:microsoft.com/office/officeart/2005/8/layout/list1"/>
    <dgm:cxn modelId="{E3E1A38D-7583-4E15-9C7F-CA7A6DDF8B34}" type="presParOf" srcId="{263774BE-A42C-4756-B624-3CF249A07FC1}" destId="{07C4A5AB-E791-4AD5-8EF7-CF17ADC05309}" srcOrd="7" destOrd="0" presId="urn:microsoft.com/office/officeart/2005/8/layout/list1"/>
    <dgm:cxn modelId="{1F695B1F-5535-43CF-BF5A-4C7AE676064B}" type="presParOf" srcId="{263774BE-A42C-4756-B624-3CF249A07FC1}" destId="{C1CCF901-54C0-4F2F-B11B-60F36ADF0BCD}" srcOrd="8" destOrd="0" presId="urn:microsoft.com/office/officeart/2005/8/layout/list1"/>
    <dgm:cxn modelId="{C941C49D-8C82-4CD9-9041-E4EE32B8CA15}" type="presParOf" srcId="{C1CCF901-54C0-4F2F-B11B-60F36ADF0BCD}" destId="{999A52C4-B8CF-4D1C-8B26-A76E19934013}" srcOrd="0" destOrd="0" presId="urn:microsoft.com/office/officeart/2005/8/layout/list1"/>
    <dgm:cxn modelId="{5B71AF9B-4565-48C3-AABA-A38AEB6B0431}" type="presParOf" srcId="{C1CCF901-54C0-4F2F-B11B-60F36ADF0BCD}" destId="{CDB8288B-7A53-46EF-83DD-1E8D273ADF65}" srcOrd="1" destOrd="0" presId="urn:microsoft.com/office/officeart/2005/8/layout/list1"/>
    <dgm:cxn modelId="{D78DE6F0-CB44-4744-88ED-A0443FD7F11C}" type="presParOf" srcId="{263774BE-A42C-4756-B624-3CF249A07FC1}" destId="{C0AA16FC-FF68-4C73-802E-7FD0E433B7A2}" srcOrd="9" destOrd="0" presId="urn:microsoft.com/office/officeart/2005/8/layout/list1"/>
    <dgm:cxn modelId="{0BCE7159-B500-4795-8A42-0E2E61AFD894}" type="presParOf" srcId="{263774BE-A42C-4756-B624-3CF249A07FC1}" destId="{5C8A34E2-1F80-4848-B87A-9A1FAA767976}" srcOrd="10" destOrd="0" presId="urn:microsoft.com/office/officeart/2005/8/layout/list1"/>
    <dgm:cxn modelId="{3C265B1F-668A-4A25-BF40-A2987745B0E5}" type="presParOf" srcId="{263774BE-A42C-4756-B624-3CF249A07FC1}" destId="{69069776-9013-4AE2-8204-B030FBEA666D}" srcOrd="11" destOrd="0" presId="urn:microsoft.com/office/officeart/2005/8/layout/list1"/>
    <dgm:cxn modelId="{5C285E54-2D1A-4796-9230-06D509DF7A64}" type="presParOf" srcId="{263774BE-A42C-4756-B624-3CF249A07FC1}" destId="{58E5E39A-6994-42C5-9EF4-5CEB4AC1004E}" srcOrd="12" destOrd="0" presId="urn:microsoft.com/office/officeart/2005/8/layout/list1"/>
    <dgm:cxn modelId="{2AA50051-E7C5-401A-B8F7-76788A95C314}" type="presParOf" srcId="{58E5E39A-6994-42C5-9EF4-5CEB4AC1004E}" destId="{E12AA62D-26FD-4E27-8DBC-E55846D1FE81}" srcOrd="0" destOrd="0" presId="urn:microsoft.com/office/officeart/2005/8/layout/list1"/>
    <dgm:cxn modelId="{AEF7F6EE-1D82-444F-8AE6-15A6E19EE4A2}" type="presParOf" srcId="{58E5E39A-6994-42C5-9EF4-5CEB4AC1004E}" destId="{693447F2-E77B-4330-98D8-7DC4E8DE2F9A}" srcOrd="1" destOrd="0" presId="urn:microsoft.com/office/officeart/2005/8/layout/list1"/>
    <dgm:cxn modelId="{5701720A-B659-4D4A-9C59-3DCCC006A7A3}" type="presParOf" srcId="{263774BE-A42C-4756-B624-3CF249A07FC1}" destId="{2A060F46-8D4F-471F-A68E-4245C86170DC}" srcOrd="13" destOrd="0" presId="urn:microsoft.com/office/officeart/2005/8/layout/list1"/>
    <dgm:cxn modelId="{B44819B4-8525-4899-82BB-D429FD944B84}" type="presParOf" srcId="{263774BE-A42C-4756-B624-3CF249A07FC1}" destId="{1235DEF8-5D3A-480D-9E1F-AF0F9CB77FC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84B63-4CD6-483E-AC13-5E514BB62E8E}">
      <dsp:nvSpPr>
        <dsp:cNvPr id="0" name=""/>
        <dsp:cNvSpPr/>
      </dsp:nvSpPr>
      <dsp:spPr>
        <a:xfrm>
          <a:off x="0" y="334854"/>
          <a:ext cx="7886700" cy="137655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96" tIns="395732" rIns="61209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National model codes (IECC, 90.1) </a:t>
          </a:r>
        </a:p>
        <a:p>
          <a:pPr marL="171450" lvl="1" indent="-171450" algn="l" defTabSz="844550">
            <a:lnSpc>
              <a:spcPct val="90000"/>
            </a:lnSpc>
            <a:spcBef>
              <a:spcPct val="0"/>
            </a:spcBef>
            <a:spcAft>
              <a:spcPct val="15000"/>
            </a:spcAft>
            <a:buChar char="•"/>
          </a:pPr>
          <a:r>
            <a:rPr lang="en-US" sz="1900" kern="1200" dirty="0"/>
            <a:t>Above-code new construction voluntary programs</a:t>
          </a:r>
        </a:p>
        <a:p>
          <a:pPr marL="171450" lvl="1" indent="-171450" algn="l" defTabSz="844550">
            <a:lnSpc>
              <a:spcPct val="90000"/>
            </a:lnSpc>
            <a:spcBef>
              <a:spcPct val="0"/>
            </a:spcBef>
            <a:spcAft>
              <a:spcPct val="15000"/>
            </a:spcAft>
            <a:buChar char="•"/>
          </a:pPr>
          <a:r>
            <a:rPr lang="en-US" sz="1900" kern="1200" dirty="0"/>
            <a:t>State code adoption</a:t>
          </a:r>
        </a:p>
      </dsp:txBody>
      <dsp:txXfrm>
        <a:off x="0" y="334854"/>
        <a:ext cx="7886700" cy="1376550"/>
      </dsp:txXfrm>
    </dsp:sp>
    <dsp:sp modelId="{65E689CA-5F2F-4943-823C-1C34C3F80156}">
      <dsp:nvSpPr>
        <dsp:cNvPr id="0" name=""/>
        <dsp:cNvSpPr/>
      </dsp:nvSpPr>
      <dsp:spPr>
        <a:xfrm>
          <a:off x="394335" y="54414"/>
          <a:ext cx="5520690" cy="5608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44550">
            <a:lnSpc>
              <a:spcPct val="90000"/>
            </a:lnSpc>
            <a:spcBef>
              <a:spcPct val="0"/>
            </a:spcBef>
            <a:spcAft>
              <a:spcPct val="35000"/>
            </a:spcAft>
            <a:buNone/>
          </a:pPr>
          <a:r>
            <a:rPr lang="en-US" sz="1900" kern="1200"/>
            <a:t>Development</a:t>
          </a:r>
        </a:p>
      </dsp:txBody>
      <dsp:txXfrm>
        <a:off x="421715" y="81794"/>
        <a:ext cx="5465930" cy="506120"/>
      </dsp:txXfrm>
    </dsp:sp>
    <dsp:sp modelId="{82BA1C42-54A2-4781-8A93-D7994A525BE2}">
      <dsp:nvSpPr>
        <dsp:cNvPr id="0" name=""/>
        <dsp:cNvSpPr/>
      </dsp:nvSpPr>
      <dsp:spPr>
        <a:xfrm>
          <a:off x="0" y="2094444"/>
          <a:ext cx="7886700" cy="478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DF937D-F4DA-4FBE-AF77-DB77ABDC567D}">
      <dsp:nvSpPr>
        <dsp:cNvPr id="0" name=""/>
        <dsp:cNvSpPr/>
      </dsp:nvSpPr>
      <dsp:spPr>
        <a:xfrm>
          <a:off x="394335" y="1814004"/>
          <a:ext cx="5520690" cy="5608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44550">
            <a:lnSpc>
              <a:spcPct val="90000"/>
            </a:lnSpc>
            <a:spcBef>
              <a:spcPct val="0"/>
            </a:spcBef>
            <a:spcAft>
              <a:spcPct val="35000"/>
            </a:spcAft>
            <a:buNone/>
          </a:pPr>
          <a:r>
            <a:rPr lang="en-US" sz="1900" kern="1200" dirty="0"/>
            <a:t>Training, education and technical support</a:t>
          </a:r>
        </a:p>
      </dsp:txBody>
      <dsp:txXfrm>
        <a:off x="421715" y="1841384"/>
        <a:ext cx="5465930" cy="506120"/>
      </dsp:txXfrm>
    </dsp:sp>
    <dsp:sp modelId="{5C8A34E2-1F80-4848-B87A-9A1FAA767976}">
      <dsp:nvSpPr>
        <dsp:cNvPr id="0" name=""/>
        <dsp:cNvSpPr/>
      </dsp:nvSpPr>
      <dsp:spPr>
        <a:xfrm>
          <a:off x="0" y="2956284"/>
          <a:ext cx="7886700" cy="478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B8288B-7A53-46EF-83DD-1E8D273ADF65}">
      <dsp:nvSpPr>
        <dsp:cNvPr id="0" name=""/>
        <dsp:cNvSpPr/>
      </dsp:nvSpPr>
      <dsp:spPr>
        <a:xfrm>
          <a:off x="394335" y="2675844"/>
          <a:ext cx="5520690" cy="5608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44550">
            <a:lnSpc>
              <a:spcPct val="90000"/>
            </a:lnSpc>
            <a:spcBef>
              <a:spcPct val="0"/>
            </a:spcBef>
            <a:spcAft>
              <a:spcPct val="35000"/>
            </a:spcAft>
            <a:buNone/>
          </a:pPr>
          <a:r>
            <a:rPr lang="en-US" sz="1900" kern="1200"/>
            <a:t>Codes impact assessment</a:t>
          </a:r>
        </a:p>
      </dsp:txBody>
      <dsp:txXfrm>
        <a:off x="421715" y="2703224"/>
        <a:ext cx="5465930" cy="506120"/>
      </dsp:txXfrm>
    </dsp:sp>
    <dsp:sp modelId="{1235DEF8-5D3A-480D-9E1F-AF0F9CB77FC8}">
      <dsp:nvSpPr>
        <dsp:cNvPr id="0" name=""/>
        <dsp:cNvSpPr/>
      </dsp:nvSpPr>
      <dsp:spPr>
        <a:xfrm>
          <a:off x="0" y="3818124"/>
          <a:ext cx="7886700" cy="478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3447F2-E77B-4330-98D8-7DC4E8DE2F9A}">
      <dsp:nvSpPr>
        <dsp:cNvPr id="0" name=""/>
        <dsp:cNvSpPr/>
      </dsp:nvSpPr>
      <dsp:spPr>
        <a:xfrm>
          <a:off x="394335" y="3537684"/>
          <a:ext cx="5520690" cy="5608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44550">
            <a:lnSpc>
              <a:spcPct val="90000"/>
            </a:lnSpc>
            <a:spcBef>
              <a:spcPct val="0"/>
            </a:spcBef>
            <a:spcAft>
              <a:spcPct val="35000"/>
            </a:spcAft>
            <a:buNone/>
          </a:pPr>
          <a:r>
            <a:rPr lang="en-US" sz="1900" kern="1200" dirty="0"/>
            <a:t>Codes compliance evaluation</a:t>
          </a:r>
        </a:p>
      </dsp:txBody>
      <dsp:txXfrm>
        <a:off x="421715" y="3565064"/>
        <a:ext cx="5465930"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r>
              <a:rPr lang="en-US" dirty="0"/>
              <a:t>Northwest Energy Efficiency Alliance</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CB130297-D675-394A-BAFA-9C4108CD96E2}" type="datetime1">
              <a:rPr lang="en-US" smtClean="0"/>
              <a:t>9/16/20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r>
              <a:rPr lang="en-US" dirty="0"/>
              <a:t>Innovation to Action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1ACC8B00-2F05-C54D-A543-356D3622E131}" type="slidenum">
              <a:rPr lang="en-US" smtClean="0"/>
              <a:t>‹#›</a:t>
            </a:fld>
            <a:endParaRPr lang="en-US" dirty="0"/>
          </a:p>
        </p:txBody>
      </p:sp>
    </p:spTree>
    <p:extLst>
      <p:ext uri="{BB962C8B-B14F-4D97-AF65-F5344CB8AC3E}">
        <p14:creationId xmlns:p14="http://schemas.microsoft.com/office/powerpoint/2010/main" val="282028854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r>
              <a:rPr lang="en-US" dirty="0"/>
              <a:t>Northwest Energy Efficiency Alliance</a:t>
            </a:r>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16A73E82-566C-BE47-A5D8-17B536CE42A3}" type="datetime1">
              <a:rPr lang="en-US" smtClean="0"/>
              <a:t>9/16/20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r>
              <a:rPr lang="en-US" dirty="0"/>
              <a:t>Innovation to Action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6E35FC1A-BFA1-D44F-81EE-F591FA2E7DD1}" type="slidenum">
              <a:rPr lang="en-US" smtClean="0"/>
              <a:t>‹#›</a:t>
            </a:fld>
            <a:endParaRPr lang="en-US" dirty="0"/>
          </a:p>
        </p:txBody>
      </p:sp>
    </p:spTree>
    <p:extLst>
      <p:ext uri="{BB962C8B-B14F-4D97-AF65-F5344CB8AC3E}">
        <p14:creationId xmlns:p14="http://schemas.microsoft.com/office/powerpoint/2010/main" val="3025464576"/>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Northwest Energy Efficiency Alliance</a:t>
            </a:r>
          </a:p>
        </p:txBody>
      </p:sp>
      <p:sp>
        <p:nvSpPr>
          <p:cNvPr id="5" name="Footer Placeholder 4"/>
          <p:cNvSpPr>
            <a:spLocks noGrp="1"/>
          </p:cNvSpPr>
          <p:nvPr>
            <p:ph type="ftr" sz="quarter" idx="11"/>
          </p:nvPr>
        </p:nvSpPr>
        <p:spPr/>
        <p:txBody>
          <a:bodyPr/>
          <a:lstStyle/>
          <a:p>
            <a:r>
              <a:rPr lang="en-US" dirty="0"/>
              <a:t>Innovation to Action</a:t>
            </a:r>
          </a:p>
        </p:txBody>
      </p:sp>
      <p:sp>
        <p:nvSpPr>
          <p:cNvPr id="6" name="Slide Number Placeholder 5"/>
          <p:cNvSpPr>
            <a:spLocks noGrp="1"/>
          </p:cNvSpPr>
          <p:nvPr>
            <p:ph type="sldNum" sz="quarter" idx="12"/>
          </p:nvPr>
        </p:nvSpPr>
        <p:spPr/>
        <p:txBody>
          <a:bodyPr/>
          <a:lstStyle/>
          <a:p>
            <a:fld id="{6E35FC1A-BFA1-D44F-81EE-F591FA2E7DD1}" type="slidenum">
              <a:rPr lang="en-US" smtClean="0"/>
              <a:t>1</a:t>
            </a:fld>
            <a:endParaRPr lang="en-US" dirty="0"/>
          </a:p>
        </p:txBody>
      </p:sp>
    </p:spTree>
    <p:extLst>
      <p:ext uri="{BB962C8B-B14F-4D97-AF65-F5344CB8AC3E}">
        <p14:creationId xmlns:p14="http://schemas.microsoft.com/office/powerpoint/2010/main" val="2850650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NW and California C&amp;S have long-standing collaboration on C&amp;S activities </a:t>
            </a:r>
          </a:p>
          <a:p>
            <a:r>
              <a:rPr lang="en-US" dirty="0"/>
              <a:t>NW Utilities primarily involved in legislative / administrative advocacy </a:t>
            </a:r>
          </a:p>
          <a:p>
            <a:endParaRPr lang="en-US" dirty="0"/>
          </a:p>
          <a:p>
            <a:endParaRPr lang="en-US" dirty="0"/>
          </a:p>
        </p:txBody>
      </p:sp>
      <p:sp>
        <p:nvSpPr>
          <p:cNvPr id="4" name="Header Placeholder 3"/>
          <p:cNvSpPr>
            <a:spLocks noGrp="1"/>
          </p:cNvSpPr>
          <p:nvPr>
            <p:ph type="hdr" sz="quarter"/>
          </p:nvPr>
        </p:nvSpPr>
        <p:spPr/>
        <p:txBody>
          <a:bodyPr/>
          <a:lstStyle/>
          <a:p>
            <a:r>
              <a:rPr lang="en-US"/>
              <a:t>Northwest Energy Efficiency Alliance</a:t>
            </a:r>
            <a:endParaRPr lang="en-US" dirty="0"/>
          </a:p>
        </p:txBody>
      </p:sp>
      <p:sp>
        <p:nvSpPr>
          <p:cNvPr id="5" name="Footer Placeholder 4"/>
          <p:cNvSpPr>
            <a:spLocks noGrp="1"/>
          </p:cNvSpPr>
          <p:nvPr>
            <p:ph type="ftr" sz="quarter" idx="4"/>
          </p:nvPr>
        </p:nvSpPr>
        <p:spPr/>
        <p:txBody>
          <a:bodyPr/>
          <a:lstStyle/>
          <a:p>
            <a:r>
              <a:rPr lang="en-US"/>
              <a:t>Innovation to Action</a:t>
            </a:r>
            <a:endParaRPr lang="en-US" dirty="0"/>
          </a:p>
        </p:txBody>
      </p:sp>
      <p:sp>
        <p:nvSpPr>
          <p:cNvPr id="6" name="Slide Number Placeholder 5"/>
          <p:cNvSpPr>
            <a:spLocks noGrp="1"/>
          </p:cNvSpPr>
          <p:nvPr>
            <p:ph type="sldNum" sz="quarter" idx="5"/>
          </p:nvPr>
        </p:nvSpPr>
        <p:spPr/>
        <p:txBody>
          <a:bodyPr/>
          <a:lstStyle/>
          <a:p>
            <a:fld id="{6E35FC1A-BFA1-D44F-81EE-F591FA2E7DD1}" type="slidenum">
              <a:rPr lang="en-US" smtClean="0"/>
              <a:t>2</a:t>
            </a:fld>
            <a:endParaRPr lang="en-US" dirty="0"/>
          </a:p>
        </p:txBody>
      </p:sp>
    </p:spTree>
    <p:extLst>
      <p:ext uri="{BB962C8B-B14F-4D97-AF65-F5344CB8AC3E}">
        <p14:creationId xmlns:p14="http://schemas.microsoft.com/office/powerpoint/2010/main" val="1101899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goals are two parts:</a:t>
            </a:r>
          </a:p>
          <a:p>
            <a:pPr lvl="0"/>
            <a:endParaRPr lang="en-US" dirty="0"/>
          </a:p>
          <a:p>
            <a:pPr lvl="0"/>
            <a:r>
              <a:rPr lang="en-US" dirty="0"/>
              <a:t>1. Support regional efforts to enhance energy codes and lock-in market transformational measures in residential and commercial buildings</a:t>
            </a:r>
          </a:p>
          <a:p>
            <a:endParaRPr lang="en-US" dirty="0"/>
          </a:p>
          <a:p>
            <a:r>
              <a:rPr lang="en-US" dirty="0"/>
              <a:t>2. Develop new test rating method to truly measure energy savings in the field</a:t>
            </a:r>
          </a:p>
          <a:p>
            <a:endParaRPr lang="en-US" dirty="0"/>
          </a:p>
          <a:p>
            <a:r>
              <a:rPr lang="en-US" dirty="0"/>
              <a:t>2021 IECC: We are working on several codes change proposals that we plan to submit by January 2019 deadline. </a:t>
            </a:r>
          </a:p>
          <a:p>
            <a:endParaRPr lang="en-US" dirty="0"/>
          </a:p>
          <a:p>
            <a:r>
              <a:rPr lang="en-US" dirty="0"/>
              <a:t>State code adoption: WA residential code, Idaho and Montana’s reviews on 2018 IECC. </a:t>
            </a:r>
          </a:p>
          <a:p>
            <a:endParaRPr lang="en-US" dirty="0"/>
          </a:p>
          <a:p>
            <a:r>
              <a:rPr lang="en-US" dirty="0"/>
              <a:t>Training, education and technical support: continue to provide in-person, online and target trainings. Will unveil the new WA commercial code online portal to replace the static compliance spreadsheet. </a:t>
            </a:r>
          </a:p>
          <a:p>
            <a:endParaRPr lang="en-US" dirty="0"/>
          </a:p>
          <a:p>
            <a:r>
              <a:rPr lang="en-US" dirty="0"/>
              <a:t>New test rating methods will focus on the lab and field tests. Partnership with California, Pacific Coast Collaborative and Canada Standards Association.  </a:t>
            </a:r>
          </a:p>
          <a:p>
            <a:endParaRPr lang="en-US" baseline="0" dirty="0"/>
          </a:p>
          <a:p>
            <a:endParaRPr lang="en-US" dirty="0"/>
          </a:p>
        </p:txBody>
      </p:sp>
      <p:sp>
        <p:nvSpPr>
          <p:cNvPr id="4" name="Header Placeholder 3"/>
          <p:cNvSpPr>
            <a:spLocks noGrp="1"/>
          </p:cNvSpPr>
          <p:nvPr>
            <p:ph type="hdr" sz="quarter" idx="10"/>
          </p:nvPr>
        </p:nvSpPr>
        <p:spPr/>
        <p:txBody>
          <a:bodyPr/>
          <a:lstStyle/>
          <a:p>
            <a:pPr defTabSz="465141">
              <a:defRPr/>
            </a:pPr>
            <a:r>
              <a:rPr lang="en-US">
                <a:solidFill>
                  <a:prstClr val="black"/>
                </a:solidFill>
                <a:latin typeface="Calibri"/>
              </a:rPr>
              <a:t>Northwest Energy Efficiency Alliance</a:t>
            </a:r>
          </a:p>
        </p:txBody>
      </p:sp>
      <p:sp>
        <p:nvSpPr>
          <p:cNvPr id="5" name="Footer Placeholder 4"/>
          <p:cNvSpPr>
            <a:spLocks noGrp="1"/>
          </p:cNvSpPr>
          <p:nvPr>
            <p:ph type="ftr" sz="quarter" idx="11"/>
          </p:nvPr>
        </p:nvSpPr>
        <p:spPr/>
        <p:txBody>
          <a:bodyPr/>
          <a:lstStyle/>
          <a:p>
            <a:pPr defTabSz="465141">
              <a:defRPr/>
            </a:pPr>
            <a:r>
              <a:rPr lang="en-US">
                <a:solidFill>
                  <a:prstClr val="black"/>
                </a:solidFill>
                <a:latin typeface="Calibri"/>
              </a:rPr>
              <a:t>Innovation to Action</a:t>
            </a:r>
          </a:p>
        </p:txBody>
      </p:sp>
      <p:sp>
        <p:nvSpPr>
          <p:cNvPr id="6" name="Slide Number Placeholder 5"/>
          <p:cNvSpPr>
            <a:spLocks noGrp="1"/>
          </p:cNvSpPr>
          <p:nvPr>
            <p:ph type="sldNum" sz="quarter" idx="12"/>
          </p:nvPr>
        </p:nvSpPr>
        <p:spPr/>
        <p:txBody>
          <a:bodyPr/>
          <a:lstStyle/>
          <a:p>
            <a:pPr defTabSz="465141">
              <a:defRPr/>
            </a:pPr>
            <a:fld id="{6E35FC1A-BFA1-D44F-81EE-F591FA2E7DD1}" type="slidenum">
              <a:rPr lang="en-US">
                <a:solidFill>
                  <a:prstClr val="black"/>
                </a:solidFill>
                <a:latin typeface="Calibri"/>
              </a:rPr>
              <a:pPr defTabSz="465141">
                <a:defRPr/>
              </a:pPr>
              <a:t>3</a:t>
            </a:fld>
            <a:endParaRPr lang="en-US">
              <a:solidFill>
                <a:prstClr val="black"/>
              </a:solidFill>
              <a:latin typeface="Calibri"/>
            </a:endParaRPr>
          </a:p>
        </p:txBody>
      </p:sp>
    </p:spTree>
    <p:extLst>
      <p:ext uri="{BB962C8B-B14F-4D97-AF65-F5344CB8AC3E}">
        <p14:creationId xmlns:p14="http://schemas.microsoft.com/office/powerpoint/2010/main" val="134162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How we do it</a:t>
            </a:r>
            <a:endParaRPr lang="en-US" dirty="0"/>
          </a:p>
          <a:p>
            <a:pPr lvl="0"/>
            <a:r>
              <a:rPr lang="en-US" dirty="0"/>
              <a:t>We work on current DOE test procedures to incrementally improve test procedures in the context of the current DOE framework.</a:t>
            </a:r>
          </a:p>
          <a:p>
            <a:pPr lvl="0"/>
            <a:r>
              <a:rPr lang="en-US" dirty="0"/>
              <a:t>We work with members of Pacific Coast Coalition to develop innovative test procedures.</a:t>
            </a:r>
          </a:p>
          <a:p>
            <a:pPr lvl="0"/>
            <a:r>
              <a:rPr lang="en-US" dirty="0"/>
              <a:t>We work with CEC (State Standards) to develop test procedures not completed by DOE.</a:t>
            </a:r>
          </a:p>
          <a:p>
            <a:pPr lvl="0"/>
            <a:r>
              <a:rPr lang="en-US" dirty="0"/>
              <a:t>We work with innovative utilities and manufacturers to develop programs around certain products.</a:t>
            </a:r>
          </a:p>
          <a:p>
            <a:endParaRPr lang="en-US" dirty="0"/>
          </a:p>
          <a:p>
            <a:endParaRPr lang="en-US" dirty="0"/>
          </a:p>
          <a:p>
            <a:pPr defTabSz="465887" fontAlgn="base">
              <a:spcBef>
                <a:spcPct val="30000"/>
              </a:spcBef>
              <a:spcAft>
                <a:spcPct val="0"/>
              </a:spcAft>
              <a:defRPr/>
            </a:pPr>
            <a:r>
              <a:rPr lang="en-US" dirty="0"/>
              <a:t>residential gas fired furnaces/boiler and industrial and commercial gas-fired package furnaces (P.2. &amp; P.8).  The test procedure has been completed and the committee is completing one more final review on the entire test procedure before submitting for public review. The final review is planned to extend into the 2</a:t>
            </a:r>
            <a:r>
              <a:rPr lang="en-US" baseline="30000" dirty="0"/>
              <a:t>nd</a:t>
            </a:r>
            <a:r>
              <a:rPr lang="en-US" dirty="0"/>
              <a:t> quarter. This standard will support the condensing gas RTU initiative that NEEA is undertaking.</a:t>
            </a:r>
          </a:p>
          <a:p>
            <a:endParaRPr lang="en-US" dirty="0"/>
          </a:p>
        </p:txBody>
      </p:sp>
      <p:sp>
        <p:nvSpPr>
          <p:cNvPr id="4" name="Slide Number Placeholder 3"/>
          <p:cNvSpPr>
            <a:spLocks noGrp="1"/>
          </p:cNvSpPr>
          <p:nvPr>
            <p:ph type="sldNum" sz="quarter" idx="10"/>
          </p:nvPr>
        </p:nvSpPr>
        <p:spPr/>
        <p:txBody>
          <a:bodyPr/>
          <a:lstStyle/>
          <a:p>
            <a:pPr>
              <a:defRPr/>
            </a:pPr>
            <a:fld id="{9E1768F1-4C6F-4CDF-A839-8D36AB37D724}" type="slidenum">
              <a:rPr lang="en-US" smtClean="0"/>
              <a:pPr>
                <a:defRPr/>
              </a:pPr>
              <a:t>4</a:t>
            </a:fld>
            <a:endParaRPr lang="en-US" dirty="0"/>
          </a:p>
        </p:txBody>
      </p:sp>
    </p:spTree>
    <p:extLst>
      <p:ext uri="{BB962C8B-B14F-4D97-AF65-F5344CB8AC3E}">
        <p14:creationId xmlns:p14="http://schemas.microsoft.com/office/powerpoint/2010/main" val="155890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the specific standards that we include in our savings portfolio. </a:t>
            </a:r>
          </a:p>
          <a:p>
            <a:endParaRPr lang="en-US" dirty="0"/>
          </a:p>
          <a:p>
            <a:r>
              <a:rPr lang="en-US" dirty="0"/>
              <a:t>We group them into standards a part of a voluntary program and other Standards.</a:t>
            </a:r>
          </a:p>
          <a:p>
            <a:pPr lvl="0"/>
            <a:r>
              <a:rPr lang="en-US" dirty="0"/>
              <a:t>-Voluntary</a:t>
            </a:r>
          </a:p>
          <a:p>
            <a:pPr lvl="1"/>
            <a:r>
              <a:rPr lang="en-US" dirty="0"/>
              <a:t>Spelled out as a goal in the program logic model</a:t>
            </a:r>
          </a:p>
          <a:p>
            <a:pPr lvl="0"/>
            <a:r>
              <a:rPr lang="en-US" dirty="0"/>
              <a:t>Direct </a:t>
            </a:r>
            <a:r>
              <a:rPr lang="en-US" dirty="0" err="1"/>
              <a:t>Stds</a:t>
            </a:r>
            <a:endParaRPr lang="en-US" dirty="0"/>
          </a:p>
          <a:p>
            <a:pPr lvl="1"/>
            <a:r>
              <a:rPr lang="en-US" dirty="0"/>
              <a:t>Where we work within the rule-making process</a:t>
            </a:r>
          </a:p>
          <a:p>
            <a:pPr lvl="2"/>
            <a:r>
              <a:rPr lang="en-US" dirty="0"/>
              <a:t>Comments</a:t>
            </a:r>
          </a:p>
          <a:p>
            <a:pPr lvl="2"/>
            <a:r>
              <a:rPr lang="en-US" dirty="0"/>
              <a:t>Attend meetings</a:t>
            </a:r>
          </a:p>
          <a:p>
            <a:pPr lvl="2"/>
            <a:r>
              <a:rPr lang="en-US" dirty="0"/>
              <a:t>Provide data</a:t>
            </a:r>
          </a:p>
          <a:p>
            <a:pPr lvl="2"/>
            <a:r>
              <a:rPr lang="en-US" dirty="0"/>
              <a:t>Could leverage </a:t>
            </a:r>
            <a:r>
              <a:rPr lang="en-US" dirty="0" err="1"/>
              <a:t>prg</a:t>
            </a:r>
            <a:r>
              <a:rPr lang="en-US" dirty="0"/>
              <a:t>./emerging tech work</a:t>
            </a:r>
          </a:p>
          <a:p>
            <a:endParaRPr lang="en-US" dirty="0"/>
          </a:p>
        </p:txBody>
      </p:sp>
      <p:sp>
        <p:nvSpPr>
          <p:cNvPr id="4" name="Header Placeholder 3"/>
          <p:cNvSpPr>
            <a:spLocks noGrp="1"/>
          </p:cNvSpPr>
          <p:nvPr>
            <p:ph type="hdr" sz="quarter" idx="10"/>
          </p:nvPr>
        </p:nvSpPr>
        <p:spPr/>
        <p:txBody>
          <a:bodyPr/>
          <a:lstStyle/>
          <a:p>
            <a:r>
              <a:rPr lang="en-US"/>
              <a:t>Northwest Energy Efficiency Alliance</a:t>
            </a:r>
          </a:p>
        </p:txBody>
      </p:sp>
      <p:sp>
        <p:nvSpPr>
          <p:cNvPr id="5" name="Footer Placeholder 4"/>
          <p:cNvSpPr>
            <a:spLocks noGrp="1"/>
          </p:cNvSpPr>
          <p:nvPr>
            <p:ph type="ftr" sz="quarter" idx="11"/>
          </p:nvPr>
        </p:nvSpPr>
        <p:spPr/>
        <p:txBody>
          <a:bodyPr/>
          <a:lstStyle/>
          <a:p>
            <a:r>
              <a:rPr lang="en-US"/>
              <a:t>Innovation to Action</a:t>
            </a:r>
          </a:p>
        </p:txBody>
      </p:sp>
      <p:sp>
        <p:nvSpPr>
          <p:cNvPr id="6" name="Slide Number Placeholder 5"/>
          <p:cNvSpPr>
            <a:spLocks noGrp="1"/>
          </p:cNvSpPr>
          <p:nvPr>
            <p:ph type="sldNum" sz="quarter" idx="12"/>
          </p:nvPr>
        </p:nvSpPr>
        <p:spPr/>
        <p:txBody>
          <a:bodyPr/>
          <a:lstStyle/>
          <a:p>
            <a:fld id="{6E35FC1A-BFA1-D44F-81EE-F591FA2E7DD1}" type="slidenum">
              <a:rPr lang="en-US" smtClean="0"/>
              <a:t>9</a:t>
            </a:fld>
            <a:endParaRPr lang="en-US"/>
          </a:p>
        </p:txBody>
      </p:sp>
    </p:spTree>
    <p:extLst>
      <p:ext uri="{BB962C8B-B14F-4D97-AF65-F5344CB8AC3E}">
        <p14:creationId xmlns:p14="http://schemas.microsoft.com/office/powerpoint/2010/main" val="1888900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tif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6.tiff"/><Relationship Id="rId5" Type="http://schemas.openxmlformats.org/officeDocument/2006/relationships/image" Target="../media/image5.jpeg"/><Relationship Id="rId4"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Master" Target="../slideMasters/slideMaster1.xml"/><Relationship Id="rId4" Type="http://schemas.openxmlformats.org/officeDocument/2006/relationships/image" Target="../media/image18.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emf"/><Relationship Id="rId1" Type="http://schemas.openxmlformats.org/officeDocument/2006/relationships/slideMaster" Target="../slideMasters/slideMaster1.xml"/><Relationship Id="rId5" Type="http://schemas.openxmlformats.org/officeDocument/2006/relationships/image" Target="../media/image18.jpg"/><Relationship Id="rId4" Type="http://schemas.openxmlformats.org/officeDocument/2006/relationships/image" Target="../media/image20.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93915" y="0"/>
            <a:ext cx="3657600" cy="6515100"/>
          </a:xfrm>
          <a:prstGeom prst="rect">
            <a:avLst/>
          </a:prstGeom>
        </p:spPr>
      </p:pic>
      <p:sp>
        <p:nvSpPr>
          <p:cNvPr id="2" name="Title 1"/>
          <p:cNvSpPr>
            <a:spLocks noGrp="1"/>
          </p:cNvSpPr>
          <p:nvPr>
            <p:ph type="ctrTitle" hasCustomPrompt="1"/>
          </p:nvPr>
        </p:nvSpPr>
        <p:spPr>
          <a:xfrm>
            <a:off x="462409" y="1002974"/>
            <a:ext cx="4565488" cy="2498970"/>
          </a:xfrm>
        </p:spPr>
        <p:txBody>
          <a:bodyPr>
            <a:normAutofit/>
          </a:bodyPr>
          <a:lstStyle>
            <a:lvl1pPr algn="l">
              <a:defRPr sz="4000"/>
            </a:lvl1pPr>
          </a:lstStyle>
          <a:p>
            <a:r>
              <a:rPr lang="en-US" dirty="0"/>
              <a:t>Click to edit master title</a:t>
            </a:r>
          </a:p>
        </p:txBody>
      </p:sp>
      <p:sp>
        <p:nvSpPr>
          <p:cNvPr id="3" name="Subtitle 2"/>
          <p:cNvSpPr>
            <a:spLocks noGrp="1"/>
          </p:cNvSpPr>
          <p:nvPr>
            <p:ph type="subTitle" idx="1" hasCustomPrompt="1"/>
          </p:nvPr>
        </p:nvSpPr>
        <p:spPr>
          <a:xfrm>
            <a:off x="462409" y="3501944"/>
            <a:ext cx="4565488" cy="1274261"/>
          </a:xfrm>
        </p:spPr>
        <p:txBody>
          <a:bodyPr/>
          <a:lstStyle>
            <a:lvl1pPr marL="0" indent="0" algn="l">
              <a:buNone/>
              <a:defRPr>
                <a:solidFill>
                  <a:srgbClr val="5C5C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43830" y="4776788"/>
            <a:ext cx="1600200" cy="1143000"/>
          </a:xfrm>
          <a:prstGeom prst="rect">
            <a:avLst/>
          </a:prstGeom>
        </p:spPr>
      </p:pic>
      <p:pic>
        <p:nvPicPr>
          <p:cNvPr id="17" name="Picture 16"/>
          <p:cNvPicPr>
            <a:picLocks noChangeAspect="1"/>
          </p:cNvPicPr>
          <p:nvPr userDrawn="1"/>
        </p:nvPicPr>
        <p:blipFill>
          <a:blip r:embed="rId4"/>
          <a:stretch>
            <a:fillRect/>
          </a:stretch>
        </p:blipFill>
        <p:spPr>
          <a:xfrm>
            <a:off x="7086600" y="505558"/>
            <a:ext cx="2057400" cy="1371600"/>
          </a:xfrm>
          <a:prstGeom prst="rect">
            <a:avLst/>
          </a:prstGeom>
        </p:spPr>
      </p:pic>
      <p:pic>
        <p:nvPicPr>
          <p:cNvPr id="2050"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668480" y="4773613"/>
            <a:ext cx="1597025"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0" y="4776788"/>
            <a:ext cx="1597024" cy="1143000"/>
          </a:xfrm>
          <a:prstGeom prst="rect">
            <a:avLst/>
          </a:prstGeom>
        </p:spPr>
      </p:pic>
      <p:sp>
        <p:nvSpPr>
          <p:cNvPr id="12" name="Rectangle 11"/>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12845" y="663561"/>
            <a:ext cx="2287002" cy="33196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12"/>
          <p:cNvSpPr>
            <a:spLocks noGrp="1"/>
          </p:cNvSpPr>
          <p:nvPr>
            <p:ph type="body" sz="quarter" idx="10"/>
          </p:nvPr>
        </p:nvSpPr>
        <p:spPr>
          <a:xfrm>
            <a:off x="-12700" y="672902"/>
            <a:ext cx="2287588" cy="331788"/>
          </a:xfrm>
        </p:spPr>
        <p:txBody>
          <a:bodyPr>
            <a:noAutofit/>
          </a:bodyPr>
          <a:lstStyle>
            <a:lvl1pPr marL="0" indent="0">
              <a:buNone/>
              <a:defRPr sz="1400" baseline="0">
                <a:solidFill>
                  <a:schemeClr val="bg2"/>
                </a:solidFill>
              </a:defRPr>
            </a:lvl1pPr>
            <a:lvl2pPr>
              <a:defRPr sz="1400"/>
            </a:lvl2pPr>
            <a:lvl3pPr>
              <a:defRPr sz="1400"/>
            </a:lvl3pPr>
            <a:lvl4pPr>
              <a:defRPr sz="1400"/>
            </a:lvl4pPr>
            <a:lvl5pPr>
              <a:defRPr sz="1400"/>
            </a:lvl5pPr>
          </a:lstStyle>
          <a:p>
            <a:pPr lvl="0"/>
            <a:r>
              <a:rPr lang="en-US"/>
              <a:t>Edit Master text styles</a:t>
            </a:r>
          </a:p>
        </p:txBody>
      </p:sp>
      <p:pic>
        <p:nvPicPr>
          <p:cNvPr id="5" name="Picture 4"/>
          <p:cNvPicPr>
            <a:picLocks noChangeAspect="1"/>
          </p:cNvPicPr>
          <p:nvPr userDrawn="1"/>
        </p:nvPicPr>
        <p:blipFill rotWithShape="1">
          <a:blip r:embed="rId7"/>
          <a:srcRect l="6745" t="523" r="6672" b="-523"/>
          <a:stretch/>
        </p:blipFill>
        <p:spPr>
          <a:xfrm>
            <a:off x="1675349" y="4773613"/>
            <a:ext cx="1584614" cy="1146175"/>
          </a:xfrm>
          <a:prstGeom prst="rect">
            <a:avLst/>
          </a:prstGeom>
        </p:spPr>
      </p:pic>
      <p:sp>
        <p:nvSpPr>
          <p:cNvPr id="14" name="TextBox 13">
            <a:extLst>
              <a:ext uri="{FF2B5EF4-FFF2-40B4-BE49-F238E27FC236}">
                <a16:creationId xmlns:a16="http://schemas.microsoft.com/office/drawing/2014/main" id="{07A09A1C-9D0D-40C1-AC6C-FE2AD71ABFAD}"/>
              </a:ext>
            </a:extLst>
          </p:cNvPr>
          <p:cNvSpPr txBox="1"/>
          <p:nvPr userDrawn="1"/>
        </p:nvSpPr>
        <p:spPr>
          <a:xfrm>
            <a:off x="0" y="6525701"/>
            <a:ext cx="1728216" cy="307777"/>
          </a:xfrm>
          <a:prstGeom prst="rect">
            <a:avLst/>
          </a:prstGeom>
          <a:noFill/>
        </p:spPr>
        <p:txBody>
          <a:bodyPr wrap="square" rtlCol="0">
            <a:spAutoFit/>
          </a:bodyPr>
          <a:lstStyle/>
          <a:p>
            <a:fld id="{26C1AF9D-0CC5-4AB0-A894-A8698CCF14A2}" type="slidenum">
              <a:rPr lang="en-US" sz="1400" smtClean="0">
                <a:solidFill>
                  <a:schemeClr val="bg1"/>
                </a:solidFill>
              </a:rPr>
              <a:t>‹#›</a:t>
            </a:fld>
            <a:r>
              <a:rPr lang="en-US" sz="1400" dirty="0">
                <a:solidFill>
                  <a:schemeClr val="bg1"/>
                </a:solidFill>
              </a:rPr>
              <a:t> ©NEEA 2019</a:t>
            </a:r>
          </a:p>
        </p:txBody>
      </p:sp>
    </p:spTree>
    <p:extLst>
      <p:ext uri="{BB962C8B-B14F-4D97-AF65-F5344CB8AC3E}">
        <p14:creationId xmlns:p14="http://schemas.microsoft.com/office/powerpoint/2010/main" val="32222847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
        <p:nvSpPr>
          <p:cNvPr id="7" name="TextBox 6">
            <a:extLst>
              <a:ext uri="{FF2B5EF4-FFF2-40B4-BE49-F238E27FC236}">
                <a16:creationId xmlns:a16="http://schemas.microsoft.com/office/drawing/2014/main" id="{B2C95C89-FC50-4984-A489-E7F29A70698D}"/>
              </a:ext>
            </a:extLst>
          </p:cNvPr>
          <p:cNvSpPr txBox="1"/>
          <p:nvPr userDrawn="1"/>
        </p:nvSpPr>
        <p:spPr>
          <a:xfrm>
            <a:off x="0" y="6525701"/>
            <a:ext cx="1728216" cy="307777"/>
          </a:xfrm>
          <a:prstGeom prst="rect">
            <a:avLst/>
          </a:prstGeom>
          <a:noFill/>
        </p:spPr>
        <p:txBody>
          <a:bodyPr wrap="square" rtlCol="0">
            <a:spAutoFit/>
          </a:bodyPr>
          <a:lstStyle/>
          <a:p>
            <a:fld id="{26C1AF9D-0CC5-4AB0-A894-A8698CCF14A2}" type="slidenum">
              <a:rPr lang="en-US" sz="1400" smtClean="0">
                <a:solidFill>
                  <a:schemeClr val="bg1"/>
                </a:solidFill>
              </a:rPr>
              <a:t>‹#›</a:t>
            </a:fld>
            <a:r>
              <a:rPr lang="en-US" sz="1400" dirty="0">
                <a:solidFill>
                  <a:schemeClr val="bg1"/>
                </a:solidFill>
              </a:rPr>
              <a:t> ©NEEA 2019</a:t>
            </a:r>
          </a:p>
        </p:txBody>
      </p:sp>
    </p:spTree>
    <p:extLst>
      <p:ext uri="{BB962C8B-B14F-4D97-AF65-F5344CB8AC3E}">
        <p14:creationId xmlns:p14="http://schemas.microsoft.com/office/powerpoint/2010/main" val="394881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462409" y="566615"/>
            <a:ext cx="8225694" cy="5719316"/>
          </a:xfrm>
        </p:spPr>
        <p:txBody>
          <a:bodyPr>
            <a:normAutofit/>
          </a:bodyPr>
          <a:lstStyle>
            <a:lvl1pPr algn="ctr">
              <a:defRPr sz="4000">
                <a:solidFill>
                  <a:schemeClr val="bg1"/>
                </a:solidFill>
              </a:defRPr>
            </a:lvl1pPr>
          </a:lstStyle>
          <a:p>
            <a:r>
              <a:rPr lang="en-US" dirty="0"/>
              <a:t>Click to edit title</a:t>
            </a:r>
          </a:p>
        </p:txBody>
      </p:sp>
      <p:sp>
        <p:nvSpPr>
          <p:cNvPr id="2" name="Rectangle 1"/>
          <p:cNvSpPr/>
          <p:nvPr userDrawn="1"/>
        </p:nvSpPr>
        <p:spPr>
          <a:xfrm>
            <a:off x="0" y="0"/>
            <a:ext cx="9144000" cy="6858000"/>
          </a:xfrm>
          <a:prstGeom prst="rect">
            <a:avLst/>
          </a:prstGeom>
          <a:gradFill flip="none" rotWithShape="1">
            <a:gsLst>
              <a:gs pos="0">
                <a:srgbClr val="71356C"/>
              </a:gs>
              <a:gs pos="100000">
                <a:srgbClr val="2F296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arrow-2.png"/>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48984" y="0"/>
            <a:ext cx="6846032" cy="6858000"/>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2716221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 Blu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462409" y="566615"/>
            <a:ext cx="8225694" cy="5719316"/>
          </a:xfrm>
        </p:spPr>
        <p:txBody>
          <a:bodyPr>
            <a:normAutofit/>
          </a:bodyPr>
          <a:lstStyle>
            <a:lvl1pPr algn="ctr">
              <a:defRPr sz="4000">
                <a:solidFill>
                  <a:schemeClr val="bg1"/>
                </a:solidFill>
              </a:defRPr>
            </a:lvl1pPr>
          </a:lstStyle>
          <a:p>
            <a:r>
              <a:rPr lang="en-US" dirty="0"/>
              <a:t>Click to edit title</a:t>
            </a:r>
          </a:p>
        </p:txBody>
      </p:sp>
      <p:sp>
        <p:nvSpPr>
          <p:cNvPr id="2" name="Rectangle 1"/>
          <p:cNvSpPr/>
          <p:nvPr userDrawn="1"/>
        </p:nvSpPr>
        <p:spPr>
          <a:xfrm>
            <a:off x="0" y="0"/>
            <a:ext cx="9144000" cy="6858000"/>
          </a:xfrm>
          <a:prstGeom prst="rect">
            <a:avLst/>
          </a:prstGeom>
          <a:gradFill flip="none" rotWithShape="1">
            <a:gsLst>
              <a:gs pos="0">
                <a:srgbClr val="005581"/>
              </a:gs>
              <a:gs pos="100000">
                <a:srgbClr val="132036"/>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arrow-2.png"/>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48984" y="0"/>
            <a:ext cx="6846032" cy="6858000"/>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660230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 Blu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462409" y="566615"/>
            <a:ext cx="8225694" cy="5719316"/>
          </a:xfrm>
        </p:spPr>
        <p:txBody>
          <a:bodyPr>
            <a:normAutofit/>
          </a:bodyPr>
          <a:lstStyle>
            <a:lvl1pPr algn="ctr">
              <a:defRPr sz="4000">
                <a:solidFill>
                  <a:schemeClr val="bg1"/>
                </a:solidFill>
              </a:defRPr>
            </a:lvl1pPr>
          </a:lstStyle>
          <a:p>
            <a:r>
              <a:rPr lang="en-US" dirty="0"/>
              <a:t>Click to edit title</a:t>
            </a:r>
          </a:p>
        </p:txBody>
      </p:sp>
      <p:sp>
        <p:nvSpPr>
          <p:cNvPr id="2" name="Rectangle 1"/>
          <p:cNvSpPr/>
          <p:nvPr userDrawn="1"/>
        </p:nvSpPr>
        <p:spPr>
          <a:xfrm>
            <a:off x="0" y="0"/>
            <a:ext cx="9144000" cy="68580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arrow-2.png"/>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48984" y="0"/>
            <a:ext cx="6846032" cy="6858000"/>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39131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 Blu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462409" y="566615"/>
            <a:ext cx="8225694" cy="5719316"/>
          </a:xfrm>
        </p:spPr>
        <p:txBody>
          <a:bodyPr>
            <a:normAutofit/>
          </a:bodyPr>
          <a:lstStyle>
            <a:lvl1pPr algn="ctr">
              <a:defRPr sz="4000">
                <a:solidFill>
                  <a:schemeClr val="bg1"/>
                </a:solidFill>
              </a:defRPr>
            </a:lvl1pPr>
          </a:lstStyle>
          <a:p>
            <a:r>
              <a:rPr lang="en-US" dirty="0"/>
              <a:t>Click to edit title</a:t>
            </a:r>
          </a:p>
        </p:txBody>
      </p:sp>
      <p:sp>
        <p:nvSpPr>
          <p:cNvPr id="2" name="Rectangle 1"/>
          <p:cNvSpPr/>
          <p:nvPr userDrawn="1"/>
        </p:nvSpPr>
        <p:spPr>
          <a:xfrm>
            <a:off x="0" y="0"/>
            <a:ext cx="9144000" cy="6858000"/>
          </a:xfrm>
          <a:prstGeom prst="rect">
            <a:avLst/>
          </a:prstGeom>
          <a:gradFill flip="none" rotWithShape="1">
            <a:gsLst>
              <a:gs pos="0">
                <a:srgbClr val="F5B82B"/>
              </a:gs>
              <a:gs pos="99000">
                <a:srgbClr val="DB5527"/>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arrow-2.png"/>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48984" y="0"/>
            <a:ext cx="6846032" cy="6858000"/>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1733586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ovation - Yellow">
    <p:spTree>
      <p:nvGrpSpPr>
        <p:cNvPr id="1" name=""/>
        <p:cNvGrpSpPr/>
        <p:nvPr/>
      </p:nvGrpSpPr>
      <p:grpSpPr>
        <a:xfrm>
          <a:off x="0" y="0"/>
          <a:ext cx="0" cy="0"/>
          <a:chOff x="0" y="0"/>
          <a:chExt cx="0" cy="0"/>
        </a:xfrm>
      </p:grpSpPr>
      <p:sp>
        <p:nvSpPr>
          <p:cNvPr id="3" name="Rectangle 2"/>
          <p:cNvSpPr/>
          <p:nvPr userDrawn="1"/>
        </p:nvSpPr>
        <p:spPr>
          <a:xfrm>
            <a:off x="0" y="0"/>
            <a:ext cx="4578266" cy="6858000"/>
          </a:xfrm>
          <a:prstGeom prst="rect">
            <a:avLst/>
          </a:prstGeom>
          <a:gradFill flip="none" rotWithShape="1">
            <a:gsLst>
              <a:gs pos="0">
                <a:srgbClr val="FADA22"/>
              </a:gs>
              <a:gs pos="100000">
                <a:srgbClr val="EBA82A"/>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Picture Placeholder 4"/>
          <p:cNvSpPr>
            <a:spLocks noGrp="1"/>
          </p:cNvSpPr>
          <p:nvPr>
            <p:ph type="pic" sz="quarter" idx="14"/>
          </p:nvPr>
        </p:nvSpPr>
        <p:spPr>
          <a:xfrm>
            <a:off x="894294" y="2306978"/>
            <a:ext cx="2750529" cy="2960748"/>
          </a:xfrm>
        </p:spPr>
        <p:txBody>
          <a:bodyPr/>
          <a:lstStyle/>
          <a:p>
            <a:r>
              <a:rPr lang="en-US" dirty="0"/>
              <a:t>Click icon to add picture</a:t>
            </a:r>
          </a:p>
        </p:txBody>
      </p:sp>
      <p:sp>
        <p:nvSpPr>
          <p:cNvPr id="5" name="Content Placeholder 2"/>
          <p:cNvSpPr>
            <a:spLocks noGrp="1"/>
          </p:cNvSpPr>
          <p:nvPr>
            <p:ph idx="11"/>
          </p:nvPr>
        </p:nvSpPr>
        <p:spPr>
          <a:xfrm>
            <a:off x="481965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Edit Master text styles</a:t>
            </a:r>
          </a:p>
          <a:p>
            <a:pPr lvl="1"/>
            <a:r>
              <a:rPr lang="en-US"/>
              <a:t>Second level</a:t>
            </a:r>
          </a:p>
          <a:p>
            <a:pPr lvl="2"/>
            <a:r>
              <a:rPr lang="en-US"/>
              <a:t>Third level</a:t>
            </a:r>
          </a:p>
        </p:txBody>
      </p:sp>
      <p:pic>
        <p:nvPicPr>
          <p:cNvPr id="4" name="Picture 3" descr="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0062" y="836602"/>
            <a:ext cx="6273800" cy="800100"/>
          </a:xfrm>
          <a:prstGeom prst="rect">
            <a:avLst/>
          </a:prstGeom>
        </p:spPr>
      </p:pic>
      <p:sp>
        <p:nvSpPr>
          <p:cNvPr id="6" name="TextBox 5"/>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2396388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ovation - Orange">
    <p:spTree>
      <p:nvGrpSpPr>
        <p:cNvPr id="1" name=""/>
        <p:cNvGrpSpPr/>
        <p:nvPr/>
      </p:nvGrpSpPr>
      <p:grpSpPr>
        <a:xfrm>
          <a:off x="0" y="0"/>
          <a:ext cx="0" cy="0"/>
          <a:chOff x="0" y="0"/>
          <a:chExt cx="0" cy="0"/>
        </a:xfrm>
      </p:grpSpPr>
      <p:sp>
        <p:nvSpPr>
          <p:cNvPr id="12" name="Rectangle 11"/>
          <p:cNvSpPr/>
          <p:nvPr userDrawn="1"/>
        </p:nvSpPr>
        <p:spPr>
          <a:xfrm>
            <a:off x="0" y="0"/>
            <a:ext cx="4578266" cy="6858000"/>
          </a:xfrm>
          <a:prstGeom prst="rect">
            <a:avLst/>
          </a:prstGeom>
          <a:gradFill flip="none" rotWithShape="1">
            <a:gsLst>
              <a:gs pos="0">
                <a:srgbClr val="F5B82B"/>
              </a:gs>
              <a:gs pos="99000">
                <a:srgbClr val="DB5527"/>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Picture Placeholder 4"/>
          <p:cNvSpPr>
            <a:spLocks noGrp="1"/>
          </p:cNvSpPr>
          <p:nvPr>
            <p:ph type="pic" sz="quarter" idx="14"/>
          </p:nvPr>
        </p:nvSpPr>
        <p:spPr>
          <a:xfrm>
            <a:off x="894294" y="2306978"/>
            <a:ext cx="2750529" cy="2960748"/>
          </a:xfrm>
        </p:spPr>
        <p:txBody>
          <a:bodyPr/>
          <a:lstStyle/>
          <a:p>
            <a:r>
              <a:rPr lang="en-US" dirty="0"/>
              <a:t>Click icon to add picture</a:t>
            </a:r>
          </a:p>
        </p:txBody>
      </p:sp>
      <p:sp>
        <p:nvSpPr>
          <p:cNvPr id="9" name="Content Placeholder 2"/>
          <p:cNvSpPr>
            <a:spLocks noGrp="1"/>
          </p:cNvSpPr>
          <p:nvPr>
            <p:ph idx="11"/>
          </p:nvPr>
        </p:nvSpPr>
        <p:spPr>
          <a:xfrm>
            <a:off x="481965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Edit Master text styles</a:t>
            </a:r>
          </a:p>
          <a:p>
            <a:pPr lvl="1"/>
            <a:r>
              <a:rPr lang="en-US"/>
              <a:t>Second level</a:t>
            </a:r>
          </a:p>
          <a:p>
            <a:pPr lvl="2"/>
            <a:r>
              <a:rPr lang="en-US"/>
              <a:t>Third level</a:t>
            </a:r>
          </a:p>
        </p:txBody>
      </p:sp>
      <p:pic>
        <p:nvPicPr>
          <p:cNvPr id="2" name="Picture 1" descr="Oran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0062" y="827271"/>
            <a:ext cx="6273801" cy="800100"/>
          </a:xfrm>
          <a:prstGeom prst="rect">
            <a:avLst/>
          </a:prstGeom>
        </p:spPr>
      </p:pic>
      <p:sp>
        <p:nvSpPr>
          <p:cNvPr id="6" name="TextBox 5"/>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88056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ovation - Purple">
    <p:spTree>
      <p:nvGrpSpPr>
        <p:cNvPr id="1" name=""/>
        <p:cNvGrpSpPr/>
        <p:nvPr/>
      </p:nvGrpSpPr>
      <p:grpSpPr>
        <a:xfrm>
          <a:off x="0" y="0"/>
          <a:ext cx="0" cy="0"/>
          <a:chOff x="0" y="0"/>
          <a:chExt cx="0" cy="0"/>
        </a:xfrm>
      </p:grpSpPr>
      <p:sp>
        <p:nvSpPr>
          <p:cNvPr id="12" name="Rectangle 11"/>
          <p:cNvSpPr/>
          <p:nvPr userDrawn="1"/>
        </p:nvSpPr>
        <p:spPr>
          <a:xfrm>
            <a:off x="0" y="0"/>
            <a:ext cx="4578266" cy="6858000"/>
          </a:xfrm>
          <a:prstGeom prst="rect">
            <a:avLst/>
          </a:prstGeom>
          <a:gradFill flip="none" rotWithShape="1">
            <a:gsLst>
              <a:gs pos="0">
                <a:srgbClr val="71356C"/>
              </a:gs>
              <a:gs pos="100000">
                <a:srgbClr val="2F296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Picture Placeholder 4"/>
          <p:cNvSpPr>
            <a:spLocks noGrp="1"/>
          </p:cNvSpPr>
          <p:nvPr>
            <p:ph type="pic" sz="quarter" idx="14"/>
          </p:nvPr>
        </p:nvSpPr>
        <p:spPr>
          <a:xfrm>
            <a:off x="894294" y="2306978"/>
            <a:ext cx="2750529" cy="2960748"/>
          </a:xfrm>
        </p:spPr>
        <p:txBody>
          <a:bodyPr/>
          <a:lstStyle/>
          <a:p>
            <a:r>
              <a:rPr lang="en-US" dirty="0"/>
              <a:t>Click icon to add picture</a:t>
            </a:r>
          </a:p>
        </p:txBody>
      </p:sp>
      <p:sp>
        <p:nvSpPr>
          <p:cNvPr id="10" name="Content Placeholder 2"/>
          <p:cNvSpPr>
            <a:spLocks noGrp="1"/>
          </p:cNvSpPr>
          <p:nvPr>
            <p:ph idx="11"/>
          </p:nvPr>
        </p:nvSpPr>
        <p:spPr>
          <a:xfrm>
            <a:off x="481965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Edit Master text styles</a:t>
            </a:r>
          </a:p>
          <a:p>
            <a:pPr lvl="1"/>
            <a:r>
              <a:rPr lang="en-US"/>
              <a:t>Second level</a:t>
            </a:r>
          </a:p>
          <a:p>
            <a:pPr lvl="2"/>
            <a:r>
              <a:rPr lang="en-US"/>
              <a:t>Third level</a:t>
            </a:r>
          </a:p>
        </p:txBody>
      </p:sp>
      <p:pic>
        <p:nvPicPr>
          <p:cNvPr id="3" name="Picture 2" descr="Purp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0063" y="819893"/>
            <a:ext cx="6273801" cy="800100"/>
          </a:xfrm>
          <a:prstGeom prst="rect">
            <a:avLst/>
          </a:prstGeom>
        </p:spPr>
      </p:pic>
      <p:sp>
        <p:nvSpPr>
          <p:cNvPr id="6" name="TextBox 5"/>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850518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ovation - Blue">
    <p:spTree>
      <p:nvGrpSpPr>
        <p:cNvPr id="1" name=""/>
        <p:cNvGrpSpPr/>
        <p:nvPr/>
      </p:nvGrpSpPr>
      <p:grpSpPr>
        <a:xfrm>
          <a:off x="0" y="0"/>
          <a:ext cx="0" cy="0"/>
          <a:chOff x="0" y="0"/>
          <a:chExt cx="0" cy="0"/>
        </a:xfrm>
      </p:grpSpPr>
      <p:sp>
        <p:nvSpPr>
          <p:cNvPr id="8" name="Rectangle 7"/>
          <p:cNvSpPr/>
          <p:nvPr userDrawn="1"/>
        </p:nvSpPr>
        <p:spPr>
          <a:xfrm>
            <a:off x="0" y="0"/>
            <a:ext cx="4578266" cy="6858000"/>
          </a:xfrm>
          <a:prstGeom prst="rect">
            <a:avLst/>
          </a:prstGeom>
          <a:gradFill flip="none" rotWithShape="1">
            <a:gsLst>
              <a:gs pos="0">
                <a:srgbClr val="008AC6"/>
              </a:gs>
              <a:gs pos="100000">
                <a:srgbClr val="394F85"/>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Picture Placeholder 4"/>
          <p:cNvSpPr>
            <a:spLocks noGrp="1"/>
          </p:cNvSpPr>
          <p:nvPr>
            <p:ph type="pic" sz="quarter" idx="14"/>
          </p:nvPr>
        </p:nvSpPr>
        <p:spPr>
          <a:xfrm>
            <a:off x="894294" y="2306978"/>
            <a:ext cx="2750529" cy="2960748"/>
          </a:xfrm>
        </p:spPr>
        <p:txBody>
          <a:bodyPr/>
          <a:lstStyle/>
          <a:p>
            <a:r>
              <a:rPr lang="en-US" dirty="0"/>
              <a:t>Click icon to add picture</a:t>
            </a:r>
          </a:p>
        </p:txBody>
      </p:sp>
      <p:sp>
        <p:nvSpPr>
          <p:cNvPr id="10" name="Content Placeholder 2"/>
          <p:cNvSpPr>
            <a:spLocks noGrp="1"/>
          </p:cNvSpPr>
          <p:nvPr>
            <p:ph idx="11"/>
          </p:nvPr>
        </p:nvSpPr>
        <p:spPr>
          <a:xfrm>
            <a:off x="481965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Edit Master text styles</a:t>
            </a:r>
          </a:p>
          <a:p>
            <a:pPr lvl="1"/>
            <a:r>
              <a:rPr lang="en-US"/>
              <a:t>Second level</a:t>
            </a:r>
          </a:p>
          <a:p>
            <a:pPr lvl="2"/>
            <a:r>
              <a:rPr lang="en-US"/>
              <a:t>Third level</a:t>
            </a:r>
          </a:p>
        </p:txBody>
      </p:sp>
      <p:pic>
        <p:nvPicPr>
          <p:cNvPr id="2" name="Picture 1" descr="Lt 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0063" y="819893"/>
            <a:ext cx="6273801" cy="800100"/>
          </a:xfrm>
          <a:prstGeom prst="rect">
            <a:avLst/>
          </a:prstGeom>
        </p:spPr>
      </p:pic>
      <p:sp>
        <p:nvSpPr>
          <p:cNvPr id="6" name="TextBox 5"/>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569545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ovation - Green">
    <p:spTree>
      <p:nvGrpSpPr>
        <p:cNvPr id="1" name=""/>
        <p:cNvGrpSpPr/>
        <p:nvPr/>
      </p:nvGrpSpPr>
      <p:grpSpPr>
        <a:xfrm>
          <a:off x="0" y="0"/>
          <a:ext cx="0" cy="0"/>
          <a:chOff x="0" y="0"/>
          <a:chExt cx="0" cy="0"/>
        </a:xfrm>
      </p:grpSpPr>
      <p:sp>
        <p:nvSpPr>
          <p:cNvPr id="8" name="Rectangle 7"/>
          <p:cNvSpPr/>
          <p:nvPr userDrawn="1"/>
        </p:nvSpPr>
        <p:spPr>
          <a:xfrm>
            <a:off x="0" y="0"/>
            <a:ext cx="4594974" cy="68580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 y="0"/>
            <a:ext cx="4594975" cy="68580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4"/>
          </p:nvPr>
        </p:nvSpPr>
        <p:spPr>
          <a:xfrm>
            <a:off x="894294" y="2306978"/>
            <a:ext cx="2750529" cy="2960748"/>
          </a:xfrm>
        </p:spPr>
        <p:txBody>
          <a:bodyPr/>
          <a:lstStyle/>
          <a:p>
            <a:r>
              <a:rPr lang="en-US" dirty="0"/>
              <a:t>Click icon to add picture</a:t>
            </a:r>
          </a:p>
        </p:txBody>
      </p:sp>
      <p:sp>
        <p:nvSpPr>
          <p:cNvPr id="6" name="Content Placeholder 2"/>
          <p:cNvSpPr>
            <a:spLocks noGrp="1"/>
          </p:cNvSpPr>
          <p:nvPr>
            <p:ph idx="11"/>
          </p:nvPr>
        </p:nvSpPr>
        <p:spPr>
          <a:xfrm>
            <a:off x="4819068" y="2180714"/>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Edit Master text styles</a:t>
            </a:r>
          </a:p>
          <a:p>
            <a:pPr lvl="1"/>
            <a:r>
              <a:rPr lang="en-US"/>
              <a:t>Second level</a:t>
            </a:r>
          </a:p>
          <a:p>
            <a:pPr lvl="2"/>
            <a:r>
              <a:rPr lang="en-US"/>
              <a:t>Third level</a:t>
            </a:r>
          </a:p>
        </p:txBody>
      </p:sp>
      <p:pic>
        <p:nvPicPr>
          <p:cNvPr id="3" name="Picture 2" descr="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9762" y="832703"/>
            <a:ext cx="6273801" cy="800100"/>
          </a:xfrm>
          <a:prstGeom prst="rect">
            <a:avLst/>
          </a:prstGeom>
        </p:spPr>
      </p:pic>
      <p:sp>
        <p:nvSpPr>
          <p:cNvPr id="9" name="TextBox 8"/>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196916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12700" y="663577"/>
            <a:ext cx="2287588" cy="3393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62409" y="1002974"/>
            <a:ext cx="4565488" cy="2498970"/>
          </a:xfrm>
        </p:spPr>
        <p:txBody>
          <a:bodyPr>
            <a:normAutofit/>
          </a:bodyPr>
          <a:lstStyle>
            <a:lvl1pPr algn="l">
              <a:defRPr sz="4000"/>
            </a:lvl1pPr>
          </a:lstStyle>
          <a:p>
            <a:r>
              <a:rPr lang="en-US" dirty="0"/>
              <a:t>Click to edit master title</a:t>
            </a:r>
          </a:p>
        </p:txBody>
      </p:sp>
      <p:sp>
        <p:nvSpPr>
          <p:cNvPr id="3" name="Subtitle 2"/>
          <p:cNvSpPr>
            <a:spLocks noGrp="1"/>
          </p:cNvSpPr>
          <p:nvPr>
            <p:ph type="subTitle" idx="1" hasCustomPrompt="1"/>
          </p:nvPr>
        </p:nvSpPr>
        <p:spPr>
          <a:xfrm>
            <a:off x="462409" y="3501944"/>
            <a:ext cx="4565488" cy="1274261"/>
          </a:xfrm>
        </p:spPr>
        <p:txBody>
          <a:bodyPr/>
          <a:lstStyle>
            <a:lvl1pPr marL="0" indent="0" algn="l">
              <a:buNone/>
              <a:defRPr>
                <a:solidFill>
                  <a:srgbClr val="5C5C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6400" y="0"/>
            <a:ext cx="3657600" cy="6540500"/>
          </a:xfrm>
          <a:prstGeom prst="rect">
            <a:avLst/>
          </a:prstGeom>
        </p:spPr>
      </p:pic>
      <p:pic>
        <p:nvPicPr>
          <p:cNvPr id="20" name="Picture 19"/>
          <p:cNvPicPr>
            <a:picLocks noChangeAspect="1"/>
          </p:cNvPicPr>
          <p:nvPr userDrawn="1"/>
        </p:nvPicPr>
        <p:blipFill>
          <a:blip r:embed="rId3"/>
          <a:stretch>
            <a:fillRect/>
          </a:stretch>
        </p:blipFill>
        <p:spPr>
          <a:xfrm>
            <a:off x="7086600" y="505558"/>
            <a:ext cx="2057400" cy="1371600"/>
          </a:xfrm>
          <a:prstGeom prst="rect">
            <a:avLst/>
          </a:prstGeom>
        </p:spPr>
      </p:pic>
      <p:pic>
        <p:nvPicPr>
          <p:cNvPr id="22" name="Picture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43830" y="4776788"/>
            <a:ext cx="1600200" cy="1143000"/>
          </a:xfrm>
          <a:prstGeom prst="rect">
            <a:avLst/>
          </a:prstGeom>
        </p:spPr>
      </p:pic>
      <p:pic>
        <p:nvPicPr>
          <p:cNvPr id="24" name="Picture 23"/>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4776788"/>
            <a:ext cx="1597024" cy="1143000"/>
          </a:xfrm>
          <a:prstGeom prst="rect">
            <a:avLst/>
          </a:prstGeom>
        </p:spPr>
      </p:pic>
      <p:sp>
        <p:nvSpPr>
          <p:cNvPr id="11" name="Rectangle 10"/>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 Placeholder 12"/>
          <p:cNvSpPr>
            <a:spLocks noGrp="1"/>
          </p:cNvSpPr>
          <p:nvPr>
            <p:ph type="body" sz="quarter" idx="10"/>
          </p:nvPr>
        </p:nvSpPr>
        <p:spPr>
          <a:xfrm>
            <a:off x="-12700" y="663575"/>
            <a:ext cx="2287588" cy="331788"/>
          </a:xfrm>
          <a:effectLst/>
        </p:spPr>
        <p:txBody>
          <a:bodyPr>
            <a:noAutofit/>
          </a:bodyPr>
          <a:lstStyle>
            <a:lvl1pPr marL="0" indent="0">
              <a:buNone/>
              <a:defRPr sz="1400" baseline="0">
                <a:solidFill>
                  <a:schemeClr val="bg2"/>
                </a:solidFill>
              </a:defRPr>
            </a:lvl1pPr>
            <a:lvl2pPr>
              <a:defRPr sz="1400"/>
            </a:lvl2pPr>
            <a:lvl3pPr>
              <a:defRPr sz="1400"/>
            </a:lvl3pPr>
            <a:lvl4pPr>
              <a:defRPr sz="1400"/>
            </a:lvl4pPr>
            <a:lvl5pPr>
              <a:defRPr sz="1400"/>
            </a:lvl5pPr>
          </a:lstStyle>
          <a:p>
            <a:pPr lvl="0"/>
            <a:r>
              <a:rPr lang="en-US"/>
              <a:t>Edit Master text styles</a:t>
            </a:r>
          </a:p>
        </p:txBody>
      </p:sp>
      <p:pic>
        <p:nvPicPr>
          <p:cNvPr id="14" name="Picture 13"/>
          <p:cNvPicPr>
            <a:picLocks noChangeAspect="1"/>
          </p:cNvPicPr>
          <p:nvPr userDrawn="1"/>
        </p:nvPicPr>
        <p:blipFill rotWithShape="1">
          <a:blip r:embed="rId6"/>
          <a:srcRect l="6745" t="523" r="6672" b="-523"/>
          <a:stretch/>
        </p:blipFill>
        <p:spPr>
          <a:xfrm>
            <a:off x="1675349" y="4773613"/>
            <a:ext cx="1584614" cy="1146175"/>
          </a:xfrm>
          <a:prstGeom prst="rect">
            <a:avLst/>
          </a:prstGeom>
        </p:spPr>
      </p:pic>
      <p:sp>
        <p:nvSpPr>
          <p:cNvPr id="15" name="TextBox 14">
            <a:extLst>
              <a:ext uri="{FF2B5EF4-FFF2-40B4-BE49-F238E27FC236}">
                <a16:creationId xmlns:a16="http://schemas.microsoft.com/office/drawing/2014/main" id="{3B421E1E-EBA4-4E86-ABE3-E4D3CED1D8D9}"/>
              </a:ext>
            </a:extLst>
          </p:cNvPr>
          <p:cNvSpPr txBox="1"/>
          <p:nvPr userDrawn="1"/>
        </p:nvSpPr>
        <p:spPr>
          <a:xfrm>
            <a:off x="0" y="6525701"/>
            <a:ext cx="1728216" cy="307777"/>
          </a:xfrm>
          <a:prstGeom prst="rect">
            <a:avLst/>
          </a:prstGeom>
          <a:noFill/>
        </p:spPr>
        <p:txBody>
          <a:bodyPr wrap="square" rtlCol="0">
            <a:spAutoFit/>
          </a:bodyPr>
          <a:lstStyle/>
          <a:p>
            <a:fld id="{26C1AF9D-0CC5-4AB0-A894-A8698CCF14A2}" type="slidenum">
              <a:rPr lang="en-US" sz="1400" smtClean="0">
                <a:solidFill>
                  <a:schemeClr val="bg1"/>
                </a:solidFill>
              </a:rPr>
              <a:t>‹#›</a:t>
            </a:fld>
            <a:r>
              <a:rPr lang="en-US" sz="1400" dirty="0">
                <a:solidFill>
                  <a:schemeClr val="bg1"/>
                </a:solidFill>
              </a:rPr>
              <a:t> ©NEEA 2019</a:t>
            </a:r>
          </a:p>
        </p:txBody>
      </p:sp>
    </p:spTree>
    <p:extLst>
      <p:ext uri="{BB962C8B-B14F-4D97-AF65-F5344CB8AC3E}">
        <p14:creationId xmlns:p14="http://schemas.microsoft.com/office/powerpoint/2010/main" val="330437851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novation - Navy">
    <p:spTree>
      <p:nvGrpSpPr>
        <p:cNvPr id="1" name=""/>
        <p:cNvGrpSpPr/>
        <p:nvPr/>
      </p:nvGrpSpPr>
      <p:grpSpPr>
        <a:xfrm>
          <a:off x="0" y="0"/>
          <a:ext cx="0" cy="0"/>
          <a:chOff x="0" y="0"/>
          <a:chExt cx="0" cy="0"/>
        </a:xfrm>
      </p:grpSpPr>
      <p:sp>
        <p:nvSpPr>
          <p:cNvPr id="7" name="Rectangle 6"/>
          <p:cNvSpPr/>
          <p:nvPr userDrawn="1"/>
        </p:nvSpPr>
        <p:spPr>
          <a:xfrm>
            <a:off x="-1" y="0"/>
            <a:ext cx="4561557" cy="6858000"/>
          </a:xfrm>
          <a:prstGeom prst="rect">
            <a:avLst/>
          </a:prstGeom>
          <a:gradFill flip="none" rotWithShape="1">
            <a:gsLst>
              <a:gs pos="0">
                <a:srgbClr val="005581"/>
              </a:gs>
              <a:gs pos="100000">
                <a:srgbClr val="132036"/>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4"/>
          </p:nvPr>
        </p:nvSpPr>
        <p:spPr>
          <a:xfrm>
            <a:off x="894294" y="2306978"/>
            <a:ext cx="2750529" cy="2960748"/>
          </a:xfrm>
        </p:spPr>
        <p:txBody>
          <a:bodyPr/>
          <a:lstStyle/>
          <a:p>
            <a:r>
              <a:rPr lang="en-US" dirty="0"/>
              <a:t>Click icon to add picture</a:t>
            </a:r>
          </a:p>
        </p:txBody>
      </p:sp>
      <p:pic>
        <p:nvPicPr>
          <p:cNvPr id="2" name="Picture 1" descr="Dk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9300" y="832704"/>
            <a:ext cx="6273801" cy="800100"/>
          </a:xfrm>
          <a:prstGeom prst="rect">
            <a:avLst/>
          </a:prstGeom>
        </p:spPr>
      </p:pic>
      <p:sp>
        <p:nvSpPr>
          <p:cNvPr id="8" name="Content Placeholder 2"/>
          <p:cNvSpPr>
            <a:spLocks noGrp="1"/>
          </p:cNvSpPr>
          <p:nvPr>
            <p:ph idx="11"/>
          </p:nvPr>
        </p:nvSpPr>
        <p:spPr>
          <a:xfrm>
            <a:off x="481965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Edit Master text styles</a:t>
            </a:r>
          </a:p>
          <a:p>
            <a:pPr lvl="1"/>
            <a:r>
              <a:rPr lang="en-US"/>
              <a:t>Second level</a:t>
            </a:r>
          </a:p>
          <a:p>
            <a:pPr lvl="2"/>
            <a:r>
              <a:rPr lang="en-US"/>
              <a:t>Third level</a:t>
            </a:r>
          </a:p>
        </p:txBody>
      </p:sp>
      <p:sp>
        <p:nvSpPr>
          <p:cNvPr id="6" name="TextBox 5"/>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2044447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1" name="Rectangle 10"/>
          <p:cNvSpPr/>
          <p:nvPr userDrawn="1"/>
        </p:nvSpPr>
        <p:spPr>
          <a:xfrm>
            <a:off x="0" y="0"/>
            <a:ext cx="9144000" cy="4350158"/>
          </a:xfrm>
          <a:prstGeom prst="rect">
            <a:avLst/>
          </a:prstGeom>
          <a:gradFill flip="none" rotWithShape="1">
            <a:gsLst>
              <a:gs pos="0">
                <a:srgbClr val="008AC6"/>
              </a:gs>
              <a:gs pos="100000">
                <a:srgbClr val="394F85"/>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1"/>
          <p:cNvSpPr>
            <a:spLocks noGrp="1"/>
          </p:cNvSpPr>
          <p:nvPr>
            <p:ph type="ctrTitle" hasCustomPrompt="1"/>
          </p:nvPr>
        </p:nvSpPr>
        <p:spPr>
          <a:xfrm>
            <a:off x="462409" y="1002974"/>
            <a:ext cx="4565488" cy="2344210"/>
          </a:xfrm>
        </p:spPr>
        <p:txBody>
          <a:bodyPr>
            <a:normAutofit/>
          </a:bodyPr>
          <a:lstStyle>
            <a:lvl1pPr algn="l">
              <a:defRPr sz="4000">
                <a:solidFill>
                  <a:schemeClr val="bg1"/>
                </a:solidFill>
              </a:defRPr>
            </a:lvl1pPr>
          </a:lstStyle>
          <a:p>
            <a:r>
              <a:rPr lang="en-US" dirty="0"/>
              <a:t>Click to edit master title</a:t>
            </a:r>
          </a:p>
        </p:txBody>
      </p:sp>
      <p:sp>
        <p:nvSpPr>
          <p:cNvPr id="4" name="Subtitle 2"/>
          <p:cNvSpPr>
            <a:spLocks noGrp="1"/>
          </p:cNvSpPr>
          <p:nvPr>
            <p:ph type="subTitle" idx="1" hasCustomPrompt="1"/>
          </p:nvPr>
        </p:nvSpPr>
        <p:spPr>
          <a:xfrm>
            <a:off x="462409" y="3347184"/>
            <a:ext cx="4565488" cy="1002974"/>
          </a:xfrm>
        </p:spPr>
        <p:txBody>
          <a:bodyPr/>
          <a:lstStyle>
            <a:lvl1pPr marL="0" indent="0" algn="l">
              <a:buNone/>
              <a:defRPr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pic>
        <p:nvPicPr>
          <p:cNvPr id="7" name="Picture 6"/>
          <p:cNvPicPr>
            <a:picLocks noChangeAspect="1"/>
          </p:cNvPicPr>
          <p:nvPr userDrawn="1"/>
        </p:nvPicPr>
        <p:blipFill>
          <a:blip r:embed="rId2"/>
          <a:stretch>
            <a:fillRect/>
          </a:stretch>
        </p:blipFill>
        <p:spPr>
          <a:xfrm>
            <a:off x="7654844" y="228273"/>
            <a:ext cx="1193800" cy="774700"/>
          </a:xfrm>
          <a:prstGeom prst="rect">
            <a:avLst/>
          </a:prstGeom>
        </p:spPr>
      </p:pic>
      <p:sp>
        <p:nvSpPr>
          <p:cNvPr id="10" name="Picture Placeholder 4"/>
          <p:cNvSpPr>
            <a:spLocks noGrp="1"/>
          </p:cNvSpPr>
          <p:nvPr>
            <p:ph type="pic" sz="quarter" idx="14"/>
          </p:nvPr>
        </p:nvSpPr>
        <p:spPr>
          <a:xfrm>
            <a:off x="5688930" y="1360140"/>
            <a:ext cx="2667864" cy="2719491"/>
          </a:xfrm>
        </p:spPr>
        <p:txBody>
          <a:bodyPr/>
          <a:lstStyle/>
          <a:p>
            <a:r>
              <a:rPr lang="en-US" dirty="0"/>
              <a:t>Click icon to add picture</a:t>
            </a:r>
          </a:p>
        </p:txBody>
      </p:sp>
      <p:pic>
        <p:nvPicPr>
          <p:cNvPr id="12" name="Picture Placeholder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4076" y="4558178"/>
            <a:ext cx="3735112" cy="295490"/>
          </a:xfrm>
          <a:prstGeom prst="rect">
            <a:avLst/>
          </a:prstGeom>
        </p:spPr>
      </p:pic>
      <p:sp>
        <p:nvSpPr>
          <p:cNvPr id="13" name="Rectangle 12"/>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3514" y="663561"/>
            <a:ext cx="2287002" cy="33196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 Placeholder 12"/>
          <p:cNvSpPr>
            <a:spLocks noGrp="1"/>
          </p:cNvSpPr>
          <p:nvPr>
            <p:ph type="body" sz="quarter" idx="10"/>
          </p:nvPr>
        </p:nvSpPr>
        <p:spPr>
          <a:xfrm>
            <a:off x="0" y="656113"/>
            <a:ext cx="2287588" cy="331788"/>
          </a:xfrm>
        </p:spPr>
        <p:txBody>
          <a:bodyPr>
            <a:noAutofit/>
          </a:bodyPr>
          <a:lstStyle>
            <a:lvl1pPr marL="0" indent="0">
              <a:buNone/>
              <a:defRPr sz="1400" baseline="0">
                <a:solidFill>
                  <a:schemeClr val="bg2"/>
                </a:solidFill>
              </a:defRPr>
            </a:lvl1pPr>
            <a:lvl2pPr>
              <a:defRPr sz="1400"/>
            </a:lvl2pPr>
            <a:lvl3pPr>
              <a:defRPr sz="1400"/>
            </a:lvl3pPr>
            <a:lvl4pPr>
              <a:defRPr sz="1400"/>
            </a:lvl4pPr>
            <a:lvl5pPr>
              <a:defRPr sz="1400"/>
            </a:lvl5pPr>
          </a:lstStyle>
          <a:p>
            <a:pPr lvl="0"/>
            <a:r>
              <a:rPr lang="en-US"/>
              <a:t>Edit Master text styles</a:t>
            </a:r>
          </a:p>
        </p:txBody>
      </p:sp>
      <p:pic>
        <p:nvPicPr>
          <p:cNvPr id="14" name="Picture 13"/>
          <p:cNvPicPr>
            <a:picLocks noChangeAspect="1"/>
          </p:cNvPicPr>
          <p:nvPr userDrawn="1"/>
        </p:nvPicPr>
        <p:blipFill rotWithShape="1">
          <a:blip r:embed="rId4"/>
          <a:srcRect t="9568" b="5145"/>
          <a:stretch/>
        </p:blipFill>
        <p:spPr>
          <a:xfrm>
            <a:off x="0" y="4961532"/>
            <a:ext cx="9144000" cy="1465148"/>
          </a:xfrm>
          <a:prstGeom prst="rect">
            <a:avLst/>
          </a:prstGeom>
        </p:spPr>
      </p:pic>
      <p:sp>
        <p:nvSpPr>
          <p:cNvPr id="17" name="TextBox 16">
            <a:extLst>
              <a:ext uri="{FF2B5EF4-FFF2-40B4-BE49-F238E27FC236}">
                <a16:creationId xmlns:a16="http://schemas.microsoft.com/office/drawing/2014/main" id="{4B670800-0AB4-491D-B7F5-5ECEC2747422}"/>
              </a:ext>
            </a:extLst>
          </p:cNvPr>
          <p:cNvSpPr txBox="1"/>
          <p:nvPr userDrawn="1"/>
        </p:nvSpPr>
        <p:spPr>
          <a:xfrm>
            <a:off x="0" y="6525701"/>
            <a:ext cx="1728216" cy="307777"/>
          </a:xfrm>
          <a:prstGeom prst="rect">
            <a:avLst/>
          </a:prstGeom>
          <a:noFill/>
        </p:spPr>
        <p:txBody>
          <a:bodyPr wrap="square" rtlCol="0">
            <a:spAutoFit/>
          </a:bodyPr>
          <a:lstStyle/>
          <a:p>
            <a:fld id="{26C1AF9D-0CC5-4AB0-A894-A8698CCF14A2}" type="slidenum">
              <a:rPr lang="en-US" sz="1400" smtClean="0">
                <a:solidFill>
                  <a:schemeClr val="bg1"/>
                </a:solidFill>
              </a:rPr>
              <a:t>‹#›</a:t>
            </a:fld>
            <a:r>
              <a:rPr lang="en-US" sz="1400" dirty="0">
                <a:solidFill>
                  <a:schemeClr val="bg1"/>
                </a:solidFill>
              </a:rPr>
              <a:t> ©NEEA 2019</a:t>
            </a:r>
          </a:p>
        </p:txBody>
      </p:sp>
    </p:spTree>
    <p:extLst>
      <p:ext uri="{BB962C8B-B14F-4D97-AF65-F5344CB8AC3E}">
        <p14:creationId xmlns:p14="http://schemas.microsoft.com/office/powerpoint/2010/main" val="3151883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rotWithShape="1">
          <a:blip r:embed="rId2"/>
          <a:srcRect l="-1070" t="647" r="58715" b="67712"/>
          <a:stretch/>
        </p:blipFill>
        <p:spPr>
          <a:xfrm>
            <a:off x="12701" y="0"/>
            <a:ext cx="9144000" cy="4460915"/>
          </a:xfrm>
          <a:prstGeom prst="rect">
            <a:avLst/>
          </a:prstGeom>
        </p:spPr>
      </p:pic>
      <p:sp>
        <p:nvSpPr>
          <p:cNvPr id="5" name="Title 9"/>
          <p:cNvSpPr txBox="1">
            <a:spLocks/>
          </p:cNvSpPr>
          <p:nvPr userDrawn="1"/>
        </p:nvSpPr>
        <p:spPr>
          <a:xfrm>
            <a:off x="462409" y="1496089"/>
            <a:ext cx="8225694" cy="173301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1" kern="1200">
                <a:solidFill>
                  <a:schemeClr val="tx1"/>
                </a:solidFill>
                <a:latin typeface="Helvetica"/>
                <a:ea typeface="+mj-ea"/>
                <a:cs typeface="Helvetica"/>
              </a:defRPr>
            </a:lvl1pPr>
          </a:lstStyle>
          <a:p>
            <a:endParaRPr lang="en-US" sz="5400" dirty="0"/>
          </a:p>
        </p:txBody>
      </p:sp>
      <p:pic>
        <p:nvPicPr>
          <p:cNvPr id="6" name="Picture 5"/>
          <p:cNvPicPr>
            <a:picLocks noChangeAspect="1"/>
          </p:cNvPicPr>
          <p:nvPr userDrawn="1"/>
        </p:nvPicPr>
        <p:blipFill>
          <a:blip r:embed="rId3"/>
          <a:stretch>
            <a:fillRect/>
          </a:stretch>
        </p:blipFill>
        <p:spPr>
          <a:xfrm>
            <a:off x="3639350" y="-1"/>
            <a:ext cx="2057400" cy="1371600"/>
          </a:xfrm>
          <a:prstGeom prst="rect">
            <a:avLst/>
          </a:prstGeom>
        </p:spPr>
      </p:pic>
      <p:pic>
        <p:nvPicPr>
          <p:cNvPr id="7" name="Picture Placeholder 1"/>
          <p:cNvPicPr>
            <a:picLocks noChangeAspect="1"/>
          </p:cNvPicPr>
          <p:nvPr userDrawn="1"/>
        </p:nvPicPr>
        <p:blipFill rotWithShape="1">
          <a:blip r:embed="rId4">
            <a:extLst>
              <a:ext uri="{28A0092B-C50C-407E-A947-70E740481C1C}">
                <a14:useLocalDpi xmlns:a14="http://schemas.microsoft.com/office/drawing/2010/main" val="0"/>
              </a:ext>
            </a:extLst>
          </a:blip>
          <a:srcRect l="794" r="1149"/>
          <a:stretch/>
        </p:blipFill>
        <p:spPr>
          <a:xfrm>
            <a:off x="114076" y="4563478"/>
            <a:ext cx="3735112" cy="295490"/>
          </a:xfrm>
          <a:prstGeom prst="rect">
            <a:avLst/>
          </a:prstGeom>
        </p:spPr>
      </p:pic>
      <p:sp>
        <p:nvSpPr>
          <p:cNvPr id="8" name="Title 1"/>
          <p:cNvSpPr>
            <a:spLocks noGrp="1"/>
          </p:cNvSpPr>
          <p:nvPr>
            <p:ph type="title" hasCustomPrompt="1"/>
          </p:nvPr>
        </p:nvSpPr>
        <p:spPr>
          <a:xfrm>
            <a:off x="457200" y="1848580"/>
            <a:ext cx="8229600" cy="1143000"/>
          </a:xfrm>
        </p:spPr>
        <p:txBody>
          <a:bodyPr>
            <a:normAutofit/>
          </a:bodyPr>
          <a:lstStyle>
            <a:lvl1pPr algn="ctr">
              <a:defRPr sz="4000"/>
            </a:lvl1pPr>
          </a:lstStyle>
          <a:p>
            <a:r>
              <a:rPr lang="en-US" dirty="0"/>
              <a:t>Click to edit title</a:t>
            </a:r>
          </a:p>
        </p:txBody>
      </p:sp>
      <p:pic>
        <p:nvPicPr>
          <p:cNvPr id="9" name="Picture 8"/>
          <p:cNvPicPr>
            <a:picLocks noChangeAspect="1"/>
          </p:cNvPicPr>
          <p:nvPr userDrawn="1"/>
        </p:nvPicPr>
        <p:blipFill rotWithShape="1">
          <a:blip r:embed="rId5"/>
          <a:srcRect t="9568" b="5145"/>
          <a:stretch/>
        </p:blipFill>
        <p:spPr>
          <a:xfrm>
            <a:off x="0" y="4961532"/>
            <a:ext cx="9144000" cy="1465148"/>
          </a:xfrm>
          <a:prstGeom prst="rect">
            <a:avLst/>
          </a:prstGeom>
        </p:spPr>
      </p:pic>
      <p:sp>
        <p:nvSpPr>
          <p:cNvPr id="11" name="TextBox 10">
            <a:extLst>
              <a:ext uri="{FF2B5EF4-FFF2-40B4-BE49-F238E27FC236}">
                <a16:creationId xmlns:a16="http://schemas.microsoft.com/office/drawing/2014/main" id="{533C2C18-B562-4AC1-ABA3-F327A74483E8}"/>
              </a:ext>
            </a:extLst>
          </p:cNvPr>
          <p:cNvSpPr txBox="1"/>
          <p:nvPr userDrawn="1"/>
        </p:nvSpPr>
        <p:spPr>
          <a:xfrm>
            <a:off x="0" y="6525701"/>
            <a:ext cx="1728216" cy="307777"/>
          </a:xfrm>
          <a:prstGeom prst="rect">
            <a:avLst/>
          </a:prstGeom>
          <a:noFill/>
        </p:spPr>
        <p:txBody>
          <a:bodyPr wrap="square" rtlCol="0">
            <a:spAutoFit/>
          </a:bodyPr>
          <a:lstStyle/>
          <a:p>
            <a:fld id="{26C1AF9D-0CC5-4AB0-A894-A8698CCF14A2}" type="slidenum">
              <a:rPr lang="en-US" sz="1400" smtClean="0">
                <a:solidFill>
                  <a:schemeClr val="bg1"/>
                </a:solidFill>
              </a:rPr>
              <a:t>‹#›</a:t>
            </a:fld>
            <a:r>
              <a:rPr lang="en-US" sz="1400" dirty="0">
                <a:solidFill>
                  <a:schemeClr val="bg1"/>
                </a:solidFill>
              </a:rPr>
              <a:t> ©NEEA 2019</a:t>
            </a:r>
          </a:p>
        </p:txBody>
      </p:sp>
    </p:spTree>
    <p:extLst>
      <p:ext uri="{BB962C8B-B14F-4D97-AF65-F5344CB8AC3E}">
        <p14:creationId xmlns:p14="http://schemas.microsoft.com/office/powerpoint/2010/main" val="2524890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l="32170" r="30584"/>
          <a:stretch/>
        </p:blipFill>
        <p:spPr>
          <a:xfrm>
            <a:off x="5524500" y="-10601"/>
            <a:ext cx="3632200" cy="6501179"/>
          </a:xfrm>
          <a:prstGeom prst="rect">
            <a:avLst/>
          </a:prstGeom>
        </p:spPr>
      </p:pic>
      <p:sp>
        <p:nvSpPr>
          <p:cNvPr id="7" name="Rectangle 6"/>
          <p:cNvSpPr/>
          <p:nvPr userDrawn="1"/>
        </p:nvSpPr>
        <p:spPr>
          <a:xfrm>
            <a:off x="-1" y="6523726"/>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userDrawn="1"/>
        </p:nvSpPr>
        <p:spPr>
          <a:xfrm>
            <a:off x="0" y="6534327"/>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grpSp>
        <p:nvGrpSpPr>
          <p:cNvPr id="4" name="Group 67"/>
          <p:cNvGrpSpPr/>
          <p:nvPr userDrawn="1"/>
        </p:nvGrpSpPr>
        <p:grpSpPr>
          <a:xfrm>
            <a:off x="4578350" y="-7969"/>
            <a:ext cx="4360591" cy="6865969"/>
            <a:chOff x="9739587" y="-878605"/>
            <a:chExt cx="4086760" cy="6865678"/>
          </a:xfrm>
        </p:grpSpPr>
        <p:pic>
          <p:nvPicPr>
            <p:cNvPr id="5" name="Picture 4" descr="grey.png"/>
            <p:cNvPicPr>
              <a:picLocks noChangeAspect="1"/>
            </p:cNvPicPr>
            <p:nvPr/>
          </p:nvPicPr>
          <p:blipFill>
            <a:blip r:embed="rId3" cstate="email">
              <a:alphaModFix amt="50000"/>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a:xfrm>
              <a:off x="9739587" y="-846405"/>
              <a:ext cx="3624789" cy="6249458"/>
            </a:xfrm>
            <a:prstGeom prst="rect">
              <a:avLst/>
            </a:prstGeom>
          </p:spPr>
        </p:pic>
        <p:pic>
          <p:nvPicPr>
            <p:cNvPr id="6" name="Picture 5" descr="green.png"/>
            <p:cNvPicPr>
              <a:picLocks noChangeAspect="1"/>
            </p:cNvPicPr>
            <p:nvPr/>
          </p:nvPicPr>
          <p:blipFill>
            <a:blip r:embed="rId4" cstate="email">
              <a:alphaModFix amt="30000"/>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a:xfrm>
              <a:off x="9914836" y="-878605"/>
              <a:ext cx="3911511" cy="6865678"/>
            </a:xfrm>
            <a:prstGeom prst="rect">
              <a:avLst/>
            </a:prstGeom>
          </p:spPr>
        </p:pic>
      </p:grpSp>
      <p:pic>
        <p:nvPicPr>
          <p:cNvPr id="8" name="Picture 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578850" y="6533864"/>
            <a:ext cx="488680" cy="323845"/>
          </a:xfrm>
          <a:prstGeom prst="rect">
            <a:avLst/>
          </a:prstGeom>
        </p:spPr>
      </p:pic>
      <p:sp>
        <p:nvSpPr>
          <p:cNvPr id="10" name="Title 1"/>
          <p:cNvSpPr>
            <a:spLocks noGrp="1"/>
          </p:cNvSpPr>
          <p:nvPr>
            <p:ph type="title"/>
          </p:nvPr>
        </p:nvSpPr>
        <p:spPr>
          <a:xfrm>
            <a:off x="318976" y="254510"/>
            <a:ext cx="4796488" cy="1143000"/>
          </a:xfrm>
        </p:spPr>
        <p:txBody>
          <a:bodyPr>
            <a:normAutofit fontScale="90000"/>
          </a:bodyPr>
          <a:lstStyle>
            <a:lvl1pPr>
              <a:defRPr/>
            </a:lvl1pPr>
          </a:lstStyle>
          <a:p>
            <a:pPr algn="l"/>
            <a:endParaRPr lang="en-US" cap="none" dirty="0"/>
          </a:p>
        </p:txBody>
      </p:sp>
      <p:sp>
        <p:nvSpPr>
          <p:cNvPr id="11" name="Content Placeholder 3">
            <a:extLst>
              <a:ext uri="{FF2B5EF4-FFF2-40B4-BE49-F238E27FC236}">
                <a16:creationId xmlns:a16="http://schemas.microsoft.com/office/drawing/2014/main" id="{011D3A03-A7F6-42C2-837A-031F9521F534}"/>
              </a:ext>
            </a:extLst>
          </p:cNvPr>
          <p:cNvSpPr>
            <a:spLocks noGrp="1"/>
          </p:cNvSpPr>
          <p:nvPr>
            <p:ph idx="1"/>
          </p:nvPr>
        </p:nvSpPr>
        <p:spPr>
          <a:xfrm>
            <a:off x="318976" y="1593935"/>
            <a:ext cx="4398135" cy="4712221"/>
          </a:xfrm>
        </p:spPr>
        <p:txBody>
          <a:bodyPr/>
          <a:lstStyle>
            <a:lvl1pPr marL="342900" indent="-342900">
              <a:buClr>
                <a:schemeClr val="accent1"/>
              </a:buClr>
              <a:buFont typeface="Helvetica" panose="020B0604020202020204" pitchFamily="2" charset="0"/>
              <a:buChar char="−"/>
              <a:defRPr/>
            </a:lvl1pPr>
          </a:lstStyle>
          <a:p>
            <a:endParaRPr lang="en-US" dirty="0"/>
          </a:p>
        </p:txBody>
      </p:sp>
    </p:spTree>
    <p:extLst>
      <p:ext uri="{BB962C8B-B14F-4D97-AF65-F5344CB8AC3E}">
        <p14:creationId xmlns:p14="http://schemas.microsoft.com/office/powerpoint/2010/main" val="2909512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ener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28907"/>
            <a:ext cx="8229600" cy="1143000"/>
          </a:xfrm>
        </p:spPr>
        <p:txBody>
          <a:bodyPr>
            <a:normAutofit/>
          </a:bodyPr>
          <a:lstStyle>
            <a:lvl1pPr algn="ctr">
              <a:defRPr sz="4000"/>
            </a:lvl1pPr>
          </a:lstStyle>
          <a:p>
            <a:r>
              <a:rPr lang="en-US" dirty="0"/>
              <a:t>Click to edit title</a:t>
            </a:r>
          </a:p>
        </p:txBody>
      </p:sp>
      <p:sp>
        <p:nvSpPr>
          <p:cNvPr id="3" name="Content Placeholder 2"/>
          <p:cNvSpPr>
            <a:spLocks noGrp="1"/>
          </p:cNvSpPr>
          <p:nvPr>
            <p:ph idx="1"/>
          </p:nvPr>
        </p:nvSpPr>
        <p:spPr>
          <a:xfrm>
            <a:off x="801077" y="2200682"/>
            <a:ext cx="7541846" cy="3662159"/>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Edit Master text styles</a:t>
            </a:r>
          </a:p>
          <a:p>
            <a:pPr lvl="1"/>
            <a:r>
              <a:rPr lang="en-US"/>
              <a:t>Second level</a:t>
            </a:r>
          </a:p>
          <a:p>
            <a:pPr lvl="2"/>
            <a:r>
              <a:rPr lang="en-US"/>
              <a:t>Third level</a:t>
            </a:r>
          </a:p>
        </p:txBody>
      </p:sp>
      <p:sp>
        <p:nvSpPr>
          <p:cNvPr id="9" name="Rectangle 8"/>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7072" y="6533864"/>
            <a:ext cx="490458" cy="323845"/>
          </a:xfrm>
          <a:prstGeom prst="rect">
            <a:avLst/>
          </a:prstGeom>
        </p:spPr>
      </p:pic>
      <p:sp>
        <p:nvSpPr>
          <p:cNvPr id="5" name="TextBox 4"/>
          <p:cNvSpPr txBox="1"/>
          <p:nvPr userDrawn="1"/>
        </p:nvSpPr>
        <p:spPr>
          <a:xfrm>
            <a:off x="0" y="6525701"/>
            <a:ext cx="1728216" cy="307777"/>
          </a:xfrm>
          <a:prstGeom prst="rect">
            <a:avLst/>
          </a:prstGeom>
          <a:noFill/>
        </p:spPr>
        <p:txBody>
          <a:bodyPr wrap="square" rtlCol="0">
            <a:spAutoFit/>
          </a:bodyPr>
          <a:lstStyle/>
          <a:p>
            <a:fld id="{26C1AF9D-0CC5-4AB0-A894-A8698CCF14A2}" type="slidenum">
              <a:rPr lang="en-US" sz="1400" smtClean="0">
                <a:solidFill>
                  <a:schemeClr val="bg1"/>
                </a:solidFill>
              </a:rPr>
              <a:t>‹#›</a:t>
            </a:fld>
            <a:r>
              <a:rPr lang="en-US" sz="1400" dirty="0">
                <a:solidFill>
                  <a:schemeClr val="bg1"/>
                </a:solidFill>
              </a:rPr>
              <a:t> ©NEEA 2019</a:t>
            </a:r>
          </a:p>
        </p:txBody>
      </p:sp>
    </p:spTree>
    <p:extLst>
      <p:ext uri="{BB962C8B-B14F-4D97-AF65-F5344CB8AC3E}">
        <p14:creationId xmlns:p14="http://schemas.microsoft.com/office/powerpoint/2010/main" val="243353949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General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01077" y="2200682"/>
            <a:ext cx="7541846" cy="3662159"/>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Edit Master text styles</a:t>
            </a:r>
          </a:p>
          <a:p>
            <a:pPr lvl="1"/>
            <a:r>
              <a:rPr lang="en-US"/>
              <a:t>Second level</a:t>
            </a:r>
          </a:p>
          <a:p>
            <a:pPr lvl="2"/>
            <a:r>
              <a:rPr lang="en-US"/>
              <a:t>Third level</a:t>
            </a:r>
          </a:p>
        </p:txBody>
      </p:sp>
      <p:sp>
        <p:nvSpPr>
          <p:cNvPr id="9" name="Rectangle 8"/>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r>
              <a:rPr lang="en-US" sz="1400" dirty="0">
                <a:solidFill>
                  <a:schemeClr val="bg1"/>
                </a:solidFill>
              </a:rPr>
              <a:t> </a:t>
            </a:r>
          </a:p>
        </p:txBody>
      </p:sp>
      <p:sp>
        <p:nvSpPr>
          <p:cNvPr id="8" name="Rectangle 7">
            <a:extLst>
              <a:ext uri="{FF2B5EF4-FFF2-40B4-BE49-F238E27FC236}">
                <a16:creationId xmlns:a16="http://schemas.microsoft.com/office/drawing/2014/main" id="{4BD7D124-178F-4AC9-8A13-96C718980DB9}"/>
              </a:ext>
            </a:extLst>
          </p:cNvPr>
          <p:cNvSpPr/>
          <p:nvPr userDrawn="1"/>
        </p:nvSpPr>
        <p:spPr>
          <a:xfrm>
            <a:off x="0" y="0"/>
            <a:ext cx="9144000" cy="986223"/>
          </a:xfrm>
          <a:prstGeom prst="rect">
            <a:avLst/>
          </a:prstGeom>
          <a:gradFill flip="none" rotWithShape="1">
            <a:gsLst>
              <a:gs pos="0">
                <a:srgbClr val="008AC6">
                  <a:shade val="30000"/>
                  <a:satMod val="115000"/>
                </a:srgbClr>
              </a:gs>
              <a:gs pos="50000">
                <a:srgbClr val="008AC6">
                  <a:shade val="67500"/>
                  <a:satMod val="115000"/>
                </a:srgbClr>
              </a:gs>
              <a:gs pos="100000">
                <a:srgbClr val="008AC6">
                  <a:shade val="100000"/>
                  <a:satMod val="115000"/>
                </a:srgbClr>
              </a:gs>
            </a:gsLst>
            <a:lin ang="16200000" scaled="1"/>
            <a:tileRect/>
          </a:gradFill>
          <a:ln>
            <a:noFill/>
          </a:ln>
          <a:effectLst>
            <a:outerShdw blurRad="1270000" dist="2540000" dir="21540000" sx="200000" sy="2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Title 1">
            <a:extLst>
              <a:ext uri="{FF2B5EF4-FFF2-40B4-BE49-F238E27FC236}">
                <a16:creationId xmlns:a16="http://schemas.microsoft.com/office/drawing/2014/main" id="{B27D37B1-D04E-439C-9597-8FC2DA59DB7B}"/>
              </a:ext>
            </a:extLst>
          </p:cNvPr>
          <p:cNvSpPr>
            <a:spLocks noGrp="1"/>
          </p:cNvSpPr>
          <p:nvPr>
            <p:ph type="title" hasCustomPrompt="1"/>
          </p:nvPr>
        </p:nvSpPr>
        <p:spPr>
          <a:xfrm>
            <a:off x="457199" y="-78389"/>
            <a:ext cx="8229600" cy="1143000"/>
          </a:xfrm>
        </p:spPr>
        <p:txBody>
          <a:bodyPr>
            <a:normAutofit/>
          </a:bodyPr>
          <a:lstStyle>
            <a:lvl1pPr algn="ctr">
              <a:defRPr sz="3600" i="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title</a:t>
            </a:r>
          </a:p>
        </p:txBody>
      </p:sp>
      <p:sp>
        <p:nvSpPr>
          <p:cNvPr id="13" name="TextBox 12">
            <a:extLst>
              <a:ext uri="{FF2B5EF4-FFF2-40B4-BE49-F238E27FC236}">
                <a16:creationId xmlns:a16="http://schemas.microsoft.com/office/drawing/2014/main" id="{D76B1743-905B-432C-BA45-4EA660671316}"/>
              </a:ext>
            </a:extLst>
          </p:cNvPr>
          <p:cNvSpPr txBox="1"/>
          <p:nvPr userDrawn="1"/>
        </p:nvSpPr>
        <p:spPr>
          <a:xfrm>
            <a:off x="0" y="6525701"/>
            <a:ext cx="1728216" cy="307777"/>
          </a:xfrm>
          <a:prstGeom prst="rect">
            <a:avLst/>
          </a:prstGeom>
          <a:noFill/>
        </p:spPr>
        <p:txBody>
          <a:bodyPr wrap="square" rtlCol="0">
            <a:spAutoFit/>
          </a:bodyPr>
          <a:lstStyle/>
          <a:p>
            <a:fld id="{26C1AF9D-0CC5-4AB0-A894-A8698CCF14A2}" type="slidenum">
              <a:rPr lang="en-US" sz="1400" smtClean="0">
                <a:solidFill>
                  <a:schemeClr val="bg1"/>
                </a:solidFill>
              </a:rPr>
              <a:t>‹#›</a:t>
            </a:fld>
            <a:r>
              <a:rPr lang="en-US" sz="1400" dirty="0">
                <a:solidFill>
                  <a:schemeClr val="bg1"/>
                </a:solidFill>
              </a:rPr>
              <a:t> ©NEEA 2019</a:t>
            </a:r>
          </a:p>
        </p:txBody>
      </p:sp>
    </p:spTree>
    <p:extLst>
      <p:ext uri="{BB962C8B-B14F-4D97-AF65-F5344CB8AC3E}">
        <p14:creationId xmlns:p14="http://schemas.microsoft.com/office/powerpoint/2010/main" val="321890236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Slide (with pic)">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57199" y="2200682"/>
            <a:ext cx="3876675" cy="3661956"/>
          </a:xfrm>
        </p:spPr>
        <p:txBody>
          <a:bodyPr/>
          <a:lstStyle/>
          <a:p>
            <a:r>
              <a:rPr lang="en-US" dirty="0"/>
              <a:t>Click icon to add picture</a:t>
            </a:r>
          </a:p>
        </p:txBody>
      </p:sp>
      <p:sp>
        <p:nvSpPr>
          <p:cNvPr id="11" name="Content Placeholder 2"/>
          <p:cNvSpPr>
            <a:spLocks noGrp="1"/>
          </p:cNvSpPr>
          <p:nvPr>
            <p:ph idx="11"/>
          </p:nvPr>
        </p:nvSpPr>
        <p:spPr>
          <a:xfrm>
            <a:off x="4686300" y="2200682"/>
            <a:ext cx="4000500" cy="3662159"/>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Edit Master text styles</a:t>
            </a:r>
          </a:p>
          <a:p>
            <a:pPr lvl="1"/>
            <a:r>
              <a:rPr lang="en-US"/>
              <a:t>Second level</a:t>
            </a:r>
          </a:p>
          <a:p>
            <a:pPr lvl="2"/>
            <a:r>
              <a:rPr lang="en-US"/>
              <a:t>Third level</a:t>
            </a:r>
          </a:p>
        </p:txBody>
      </p:sp>
      <p:sp>
        <p:nvSpPr>
          <p:cNvPr id="7" name="Rectangle 6"/>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8" name="TextBox 7"/>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
        <p:nvSpPr>
          <p:cNvPr id="10" name="Rectangle 9">
            <a:extLst>
              <a:ext uri="{FF2B5EF4-FFF2-40B4-BE49-F238E27FC236}">
                <a16:creationId xmlns:a16="http://schemas.microsoft.com/office/drawing/2014/main" id="{27BF25A9-0C4E-413A-9CA0-E57FE430F5FB}"/>
              </a:ext>
            </a:extLst>
          </p:cNvPr>
          <p:cNvSpPr/>
          <p:nvPr userDrawn="1"/>
        </p:nvSpPr>
        <p:spPr>
          <a:xfrm>
            <a:off x="0" y="0"/>
            <a:ext cx="9144000" cy="986223"/>
          </a:xfrm>
          <a:prstGeom prst="rect">
            <a:avLst/>
          </a:prstGeom>
          <a:gradFill flip="none" rotWithShape="1">
            <a:gsLst>
              <a:gs pos="0">
                <a:srgbClr val="008AC6">
                  <a:shade val="30000"/>
                  <a:satMod val="115000"/>
                </a:srgbClr>
              </a:gs>
              <a:gs pos="50000">
                <a:srgbClr val="008AC6">
                  <a:shade val="67500"/>
                  <a:satMod val="115000"/>
                </a:srgbClr>
              </a:gs>
              <a:gs pos="100000">
                <a:srgbClr val="008AC6">
                  <a:shade val="100000"/>
                  <a:satMod val="115000"/>
                </a:srgbClr>
              </a:gs>
            </a:gsLst>
            <a:lin ang="16200000" scaled="1"/>
            <a:tileRect/>
          </a:gradFill>
          <a:ln>
            <a:noFill/>
          </a:ln>
          <a:effectLst>
            <a:outerShdw blurRad="1270000" dist="2540000" dir="21540000" sx="200000" sy="2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hasCustomPrompt="1"/>
          </p:nvPr>
        </p:nvSpPr>
        <p:spPr>
          <a:xfrm>
            <a:off x="457199" y="-78389"/>
            <a:ext cx="8229600" cy="1143000"/>
          </a:xfrm>
        </p:spPr>
        <p:txBody>
          <a:bodyPr>
            <a:normAutofit/>
          </a:bodyPr>
          <a:lstStyle>
            <a:lvl1pPr algn="ctr">
              <a:defRPr sz="3600" i="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title</a:t>
            </a:r>
          </a:p>
        </p:txBody>
      </p:sp>
    </p:spTree>
    <p:extLst>
      <p:ext uri="{BB962C8B-B14F-4D97-AF65-F5344CB8AC3E}">
        <p14:creationId xmlns:p14="http://schemas.microsoft.com/office/powerpoint/2010/main" val="442848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2"/>
          <p:cNvSpPr>
            <a:spLocks noGrp="1"/>
          </p:cNvSpPr>
          <p:nvPr>
            <p:ph idx="11"/>
          </p:nvPr>
        </p:nvSpPr>
        <p:spPr>
          <a:xfrm>
            <a:off x="457200" y="2174875"/>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Edit Master text styles</a:t>
            </a:r>
          </a:p>
          <a:p>
            <a:pPr lvl="1"/>
            <a:r>
              <a:rPr lang="en-US"/>
              <a:t>Second level</a:t>
            </a:r>
          </a:p>
          <a:p>
            <a:pPr lvl="2"/>
            <a:r>
              <a:rPr lang="en-US"/>
              <a:t>Third level</a:t>
            </a:r>
          </a:p>
        </p:txBody>
      </p:sp>
      <p:sp>
        <p:nvSpPr>
          <p:cNvPr id="14" name="Content Placeholder 2"/>
          <p:cNvSpPr>
            <a:spLocks noGrp="1"/>
          </p:cNvSpPr>
          <p:nvPr>
            <p:ph idx="12"/>
          </p:nvPr>
        </p:nvSpPr>
        <p:spPr>
          <a:xfrm>
            <a:off x="4649788" y="2178050"/>
            <a:ext cx="4040188" cy="3951288"/>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Edit Master text styles</a:t>
            </a:r>
          </a:p>
          <a:p>
            <a:pPr lvl="1"/>
            <a:r>
              <a:rPr lang="en-US"/>
              <a:t>Second level</a:t>
            </a:r>
          </a:p>
          <a:p>
            <a:pPr lvl="2"/>
            <a:r>
              <a:rPr lang="en-US"/>
              <a:t>Third level</a:t>
            </a:r>
          </a:p>
        </p:txBody>
      </p:sp>
      <p:sp>
        <p:nvSpPr>
          <p:cNvPr id="10" name="Rectangle 9"/>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9" name="TextBox 8"/>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2807029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 With Pictures">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62409" y="0"/>
            <a:ext cx="4565488" cy="4776205"/>
          </a:xfrm>
        </p:spPr>
        <p:txBody>
          <a:bodyPr>
            <a:normAutofit/>
          </a:bodyPr>
          <a:lstStyle>
            <a:lvl1pPr algn="l">
              <a:defRPr sz="4000"/>
            </a:lvl1pPr>
          </a:lstStyle>
          <a:p>
            <a:r>
              <a:rPr lang="en-US" dirty="0"/>
              <a:t>Click to edit title</a:t>
            </a:r>
          </a:p>
        </p:txBody>
      </p:sp>
      <p:sp>
        <p:nvSpPr>
          <p:cNvPr id="13" name="Picture Placeholder 4"/>
          <p:cNvSpPr>
            <a:spLocks noGrp="1"/>
          </p:cNvSpPr>
          <p:nvPr>
            <p:ph type="pic" sz="quarter" idx="12"/>
          </p:nvPr>
        </p:nvSpPr>
        <p:spPr>
          <a:xfrm>
            <a:off x="3343830" y="4776788"/>
            <a:ext cx="1600200" cy="1143000"/>
          </a:xfrm>
        </p:spPr>
        <p:txBody>
          <a:bodyPr/>
          <a:lstStyle/>
          <a:p>
            <a:r>
              <a:rPr lang="en-US" dirty="0"/>
              <a:t>Click icon to add picture</a:t>
            </a:r>
          </a:p>
        </p:txBody>
      </p:sp>
      <p:sp>
        <p:nvSpPr>
          <p:cNvPr id="14" name="Picture Placeholder 4"/>
          <p:cNvSpPr>
            <a:spLocks noGrp="1"/>
          </p:cNvSpPr>
          <p:nvPr>
            <p:ph type="pic" sz="quarter" idx="13"/>
          </p:nvPr>
        </p:nvSpPr>
        <p:spPr>
          <a:xfrm>
            <a:off x="1668480" y="4776788"/>
            <a:ext cx="1600200" cy="1143000"/>
          </a:xfrm>
        </p:spPr>
        <p:txBody>
          <a:bodyPr/>
          <a:lstStyle/>
          <a:p>
            <a:r>
              <a:rPr lang="en-US" dirty="0"/>
              <a:t>Click icon to add picture</a:t>
            </a:r>
          </a:p>
        </p:txBody>
      </p:sp>
      <p:sp>
        <p:nvSpPr>
          <p:cNvPr id="15" name="Picture Placeholder 4"/>
          <p:cNvSpPr>
            <a:spLocks noGrp="1"/>
          </p:cNvSpPr>
          <p:nvPr>
            <p:ph type="pic" sz="quarter" idx="11"/>
          </p:nvPr>
        </p:nvSpPr>
        <p:spPr>
          <a:xfrm>
            <a:off x="0" y="4776788"/>
            <a:ext cx="1600200" cy="1143000"/>
          </a:xfrm>
        </p:spPr>
        <p:txBody>
          <a:bodyPr/>
          <a:lstStyle/>
          <a:p>
            <a:r>
              <a:rPr lang="en-US" dirty="0"/>
              <a:t>Click icon to add picture</a:t>
            </a:r>
          </a:p>
        </p:txBody>
      </p:sp>
      <p:sp>
        <p:nvSpPr>
          <p:cNvPr id="16" name="Picture Placeholder 4"/>
          <p:cNvSpPr>
            <a:spLocks noGrp="1"/>
          </p:cNvSpPr>
          <p:nvPr>
            <p:ph type="pic" sz="quarter" idx="14"/>
          </p:nvPr>
        </p:nvSpPr>
        <p:spPr>
          <a:xfrm>
            <a:off x="5486400" y="14648"/>
            <a:ext cx="3657600" cy="6500452"/>
          </a:xfrm>
        </p:spPr>
        <p:txBody>
          <a:bodyPr/>
          <a:lstStyle/>
          <a:p>
            <a:r>
              <a:rPr lang="en-US" dirty="0"/>
              <a:t>Click icon to add picture</a:t>
            </a:r>
          </a:p>
        </p:txBody>
      </p:sp>
      <p:sp>
        <p:nvSpPr>
          <p:cNvPr id="10" name="Rectangle 9"/>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9" name="TextBox 8"/>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1067768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702726"/>
          </a:xfrm>
        </p:spPr>
        <p:txBody>
          <a:bodyPr anchor="t" anchorCtr="0">
            <a:noAutofit/>
          </a:bodyPr>
          <a:lstStyle>
            <a:lvl1pPr algn="l">
              <a:defRPr sz="4000" b="1"/>
            </a:lvl1pPr>
          </a:lstStyle>
          <a:p>
            <a:r>
              <a:rPr lang="en-US"/>
              <a:t>Click to edit Master title style</a:t>
            </a:r>
            <a:endParaRPr lang="en-US" dirty="0"/>
          </a:p>
        </p:txBody>
      </p:sp>
      <p:sp>
        <p:nvSpPr>
          <p:cNvPr id="4" name="Text Placeholder 3"/>
          <p:cNvSpPr>
            <a:spLocks noGrp="1"/>
          </p:cNvSpPr>
          <p:nvPr>
            <p:ph type="body" sz="half" idx="2"/>
          </p:nvPr>
        </p:nvSpPr>
        <p:spPr>
          <a:xfrm>
            <a:off x="457200" y="2975776"/>
            <a:ext cx="3008313" cy="3150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Content Placeholder 2"/>
          <p:cNvSpPr>
            <a:spLocks noGrp="1"/>
          </p:cNvSpPr>
          <p:nvPr>
            <p:ph idx="11"/>
          </p:nvPr>
        </p:nvSpPr>
        <p:spPr>
          <a:xfrm>
            <a:off x="3838574" y="273050"/>
            <a:ext cx="4740275" cy="5853113"/>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a:t>Edit Master text styles</a:t>
            </a:r>
          </a:p>
          <a:p>
            <a:pPr lvl="1"/>
            <a:r>
              <a:rPr lang="en-US"/>
              <a:t>Second level</a:t>
            </a:r>
          </a:p>
          <a:p>
            <a:pPr lvl="2"/>
            <a:r>
              <a:rPr lang="en-US"/>
              <a:t>Third level</a:t>
            </a:r>
          </a:p>
        </p:txBody>
      </p:sp>
      <p:sp>
        <p:nvSpPr>
          <p:cNvPr id="8" name="Rectangle 7"/>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7" name="TextBox 6"/>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288682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Rectangle 7"/>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7" name="TextBox 6"/>
          <p:cNvSpPr txBox="1"/>
          <p:nvPr userDrawn="1"/>
        </p:nvSpPr>
        <p:spPr>
          <a:xfrm>
            <a:off x="0" y="6525701"/>
            <a:ext cx="587829" cy="307777"/>
          </a:xfrm>
          <a:prstGeom prst="rect">
            <a:avLst/>
          </a:prstGeom>
          <a:noFill/>
        </p:spPr>
        <p:txBody>
          <a:bodyPr wrap="square" rtlCol="0">
            <a:spAutoFit/>
          </a:bodyPr>
          <a:lstStyle/>
          <a:p>
            <a:fld id="{26C1AF9D-0CC5-4AB0-A894-A8698CCF14A2}"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2782872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4332889"/>
      </p:ext>
    </p:extLst>
  </p:cSld>
  <p:clrMap bg1="lt1" tx1="dk1" bg2="lt2" tx2="dk2" accent1="accent1" accent2="accent2" accent3="accent3" accent4="accent4" accent5="accent5" accent6="accent6" hlink="hlink" folHlink="folHlink"/>
  <p:sldLayoutIdLst>
    <p:sldLayoutId id="2147483750" r:id="rId1"/>
    <p:sldLayoutId id="2147483775" r:id="rId2"/>
    <p:sldLayoutId id="2147483751" r:id="rId3"/>
    <p:sldLayoutId id="2147483782" r:id="rId4"/>
    <p:sldLayoutId id="2147483774" r:id="rId5"/>
    <p:sldLayoutId id="2147483754" r:id="rId6"/>
    <p:sldLayoutId id="2147483752" r:id="rId7"/>
    <p:sldLayoutId id="2147483757" r:id="rId8"/>
    <p:sldLayoutId id="2147483776" r:id="rId9"/>
    <p:sldLayoutId id="2147483773" r:id="rId10"/>
    <p:sldLayoutId id="2147483762" r:id="rId11"/>
    <p:sldLayoutId id="2147483778" r:id="rId12"/>
    <p:sldLayoutId id="2147483779" r:id="rId13"/>
    <p:sldLayoutId id="2147483780" r:id="rId14"/>
    <p:sldLayoutId id="2147483753" r:id="rId15"/>
    <p:sldLayoutId id="2147483767" r:id="rId16"/>
    <p:sldLayoutId id="2147483768" r:id="rId17"/>
    <p:sldLayoutId id="2147483769" r:id="rId18"/>
    <p:sldLayoutId id="2147483770" r:id="rId19"/>
    <p:sldLayoutId id="2147483771" r:id="rId20"/>
    <p:sldLayoutId id="2147483761" r:id="rId21"/>
    <p:sldLayoutId id="2147483777" r:id="rId22"/>
    <p:sldLayoutId id="2147483783" r:id="rId23"/>
  </p:sldLayoutIdLst>
  <p:hf hdr="0" ftr="0" dt="0"/>
  <p:txStyles>
    <p:titleStyle>
      <a:lvl1pPr algn="ctr" defTabSz="457200" rtl="0" eaLnBrk="1" latinLnBrk="0" hangingPunct="1">
        <a:spcBef>
          <a:spcPct val="0"/>
        </a:spcBef>
        <a:buNone/>
        <a:defRPr sz="4400" b="1" i="1" kern="1200">
          <a:solidFill>
            <a:schemeClr val="tx1"/>
          </a:solidFill>
          <a:latin typeface="Helvetica"/>
          <a:ea typeface="+mj-ea"/>
          <a:cs typeface="Helvetica"/>
        </a:defRPr>
      </a:lvl1pPr>
    </p:titleStyle>
    <p:bodyStyle>
      <a:lvl1pPr marL="342900" indent="-342900" algn="l" defTabSz="457200" rtl="0" eaLnBrk="1" latinLnBrk="0" hangingPunct="1">
        <a:lnSpc>
          <a:spcPct val="100000"/>
        </a:lnSpc>
        <a:spcBef>
          <a:spcPct val="20000"/>
        </a:spcBef>
        <a:buFont typeface="Arial"/>
        <a:buChar char="•"/>
        <a:defRPr sz="2600" kern="1200">
          <a:solidFill>
            <a:srgbClr val="5C5C5C"/>
          </a:solidFill>
          <a:latin typeface="Helvetica"/>
          <a:ea typeface="+mn-ea"/>
          <a:cs typeface="Helvetica"/>
        </a:defRPr>
      </a:lvl1pPr>
      <a:lvl2pPr marL="742950" indent="-285750" algn="l" defTabSz="457200" rtl="0" eaLnBrk="1" latinLnBrk="0" hangingPunct="1">
        <a:lnSpc>
          <a:spcPct val="100000"/>
        </a:lnSpc>
        <a:spcBef>
          <a:spcPct val="20000"/>
        </a:spcBef>
        <a:buFont typeface="Arial"/>
        <a:buChar char="–"/>
        <a:defRPr sz="2400" kern="1200">
          <a:solidFill>
            <a:srgbClr val="5C5C5C"/>
          </a:solidFill>
          <a:latin typeface="Helvetica"/>
          <a:ea typeface="+mn-ea"/>
          <a:cs typeface="Helvetica"/>
        </a:defRPr>
      </a:lvl2pPr>
      <a:lvl3pPr marL="1143000" indent="-228600" algn="l" defTabSz="457200" rtl="0" eaLnBrk="1" latinLnBrk="0" hangingPunct="1">
        <a:lnSpc>
          <a:spcPct val="100000"/>
        </a:lnSpc>
        <a:spcBef>
          <a:spcPct val="20000"/>
        </a:spcBef>
        <a:buFont typeface="Arial"/>
        <a:buChar char="•"/>
        <a:defRPr sz="2200" kern="1200">
          <a:solidFill>
            <a:srgbClr val="5C5C5C"/>
          </a:solidFill>
          <a:latin typeface="Helvetica"/>
          <a:ea typeface="+mn-ea"/>
          <a:cs typeface="Helvetica"/>
        </a:defRPr>
      </a:lvl3pPr>
      <a:lvl4pPr marL="1600200" indent="-228600" algn="l" defTabSz="457200" rtl="0" eaLnBrk="1" latinLnBrk="0" hangingPunct="1">
        <a:lnSpc>
          <a:spcPct val="100000"/>
        </a:lnSpc>
        <a:spcBef>
          <a:spcPct val="20000"/>
        </a:spcBef>
        <a:buFont typeface="Arial"/>
        <a:buChar char="–"/>
        <a:defRPr sz="2000" kern="1200">
          <a:solidFill>
            <a:srgbClr val="5C5C5C"/>
          </a:solidFill>
          <a:latin typeface="Helvetica"/>
          <a:ea typeface="+mn-ea"/>
          <a:cs typeface="Helvetica"/>
        </a:defRPr>
      </a:lvl4pPr>
      <a:lvl5pPr marL="2057400" indent="-228600" algn="l" defTabSz="457200" rtl="0" eaLnBrk="1" latinLnBrk="0" hangingPunct="1">
        <a:lnSpc>
          <a:spcPct val="100000"/>
        </a:lnSpc>
        <a:spcBef>
          <a:spcPct val="20000"/>
        </a:spcBef>
        <a:buFont typeface="Arial"/>
        <a:buChar char="»"/>
        <a:defRPr sz="2000" kern="1200">
          <a:solidFill>
            <a:srgbClr val="5C5C5C"/>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1.jpeg"/><Relationship Id="rId4" Type="http://schemas.openxmlformats.org/officeDocument/2006/relationships/image" Target="../media/image26.png"/><Relationship Id="rId9" Type="http://schemas.openxmlformats.org/officeDocument/2006/relationships/hyperlink" Target="https://www.google.com/url?sa=i&amp;rct=j&amp;q=&amp;esrc=s&amp;source=images&amp;cd=&amp;cad=rja&amp;uact=8&amp;ved=2ahUKEwiB45eE5LnhAhUWt54KHanFD80QjRx6BAgBEAU&amp;url=https://www.ruud.com/product/ruud-commercial-package-heat-pump-rqnl-b-rqpl-b-2-4-ton/&amp;psig=AOvVaw1k_VYvkY1XHIv4f8UGnIDs&amp;ust=155458212260173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964" y="1243119"/>
            <a:ext cx="5098472" cy="2498970"/>
          </a:xfrm>
        </p:spPr>
        <p:txBody>
          <a:bodyPr>
            <a:normAutofit fontScale="90000"/>
          </a:bodyPr>
          <a:lstStyle/>
          <a:p>
            <a:r>
              <a:rPr lang="en-US" dirty="0"/>
              <a:t>Integrating Market Transformation and</a:t>
            </a:r>
            <a:br>
              <a:rPr lang="en-US" dirty="0"/>
            </a:br>
            <a:r>
              <a:rPr lang="en-US" dirty="0"/>
              <a:t>Codes and Standards   - NW Approach</a:t>
            </a:r>
          </a:p>
        </p:txBody>
      </p:sp>
      <p:sp>
        <p:nvSpPr>
          <p:cNvPr id="4" name="Text Placeholder 3"/>
          <p:cNvSpPr>
            <a:spLocks noGrp="1"/>
          </p:cNvSpPr>
          <p:nvPr>
            <p:ph type="body" sz="quarter" idx="10"/>
          </p:nvPr>
        </p:nvSpPr>
        <p:spPr/>
        <p:txBody>
          <a:bodyPr/>
          <a:lstStyle/>
          <a:p>
            <a:r>
              <a:rPr lang="en-US" dirty="0"/>
              <a:t>September 15, 2020</a:t>
            </a:r>
          </a:p>
        </p:txBody>
      </p:sp>
    </p:spTree>
    <p:extLst>
      <p:ext uri="{BB962C8B-B14F-4D97-AF65-F5344CB8AC3E}">
        <p14:creationId xmlns:p14="http://schemas.microsoft.com/office/powerpoint/2010/main" val="234970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0E7D1E9-D124-474A-82FB-D1DF0EC6C7A0}"/>
              </a:ext>
            </a:extLst>
          </p:cNvPr>
          <p:cNvSpPr>
            <a:spLocks noGrp="1"/>
          </p:cNvSpPr>
          <p:nvPr>
            <p:ph idx="1"/>
          </p:nvPr>
        </p:nvSpPr>
        <p:spPr>
          <a:xfrm>
            <a:off x="662609" y="1002787"/>
            <a:ext cx="8091132" cy="5614485"/>
          </a:xfrm>
        </p:spPr>
        <p:txBody>
          <a:bodyPr>
            <a:normAutofit fontScale="92500" lnSpcReduction="10000"/>
          </a:bodyPr>
          <a:lstStyle/>
          <a:p>
            <a:r>
              <a:rPr lang="en-US" dirty="0"/>
              <a:t>NEEA responsible for supporting majority of C&amp;S work in NW; additional support from states, BPA and NW Power Council</a:t>
            </a:r>
          </a:p>
          <a:p>
            <a:r>
              <a:rPr lang="en-US" dirty="0"/>
              <a:t>NEEA C&amp;S is both a </a:t>
            </a:r>
            <a:r>
              <a:rPr lang="en-US" u="sng" dirty="0"/>
              <a:t>stand-alone business unit</a:t>
            </a:r>
            <a:r>
              <a:rPr lang="en-US" dirty="0"/>
              <a:t> and </a:t>
            </a:r>
            <a:r>
              <a:rPr lang="en-US" u="sng" dirty="0"/>
              <a:t>core MT activity within MTIs</a:t>
            </a:r>
          </a:p>
          <a:p>
            <a:r>
              <a:rPr lang="en-US" dirty="0"/>
              <a:t>C&amp;S functions very similar to Cal C&amp;S including:</a:t>
            </a:r>
          </a:p>
          <a:p>
            <a:pPr lvl="1"/>
            <a:r>
              <a:rPr lang="en-US" dirty="0"/>
              <a:t>Code development, support, training, and compliance measurement at state and national level</a:t>
            </a:r>
          </a:p>
          <a:p>
            <a:pPr lvl="1"/>
            <a:r>
              <a:rPr lang="en-US" dirty="0"/>
              <a:t>Standards support at state and National levels</a:t>
            </a:r>
          </a:p>
          <a:p>
            <a:pPr lvl="1"/>
            <a:r>
              <a:rPr lang="en-US" dirty="0"/>
              <a:t>Emphasis on technical and data analysis</a:t>
            </a:r>
          </a:p>
          <a:p>
            <a:pPr lvl="1"/>
            <a:r>
              <a:rPr lang="en-US" dirty="0"/>
              <a:t>Includes support for development of testing protocols and other intermediate related functions</a:t>
            </a:r>
          </a:p>
          <a:p>
            <a:r>
              <a:rPr lang="en-US" dirty="0"/>
              <a:t>C&amp;S has logic models for New Construction (Comm &amp; Res) that dovetails with a Logic Model for NC MT activities</a:t>
            </a:r>
          </a:p>
          <a:p>
            <a:endParaRPr lang="en-US" dirty="0"/>
          </a:p>
        </p:txBody>
      </p:sp>
      <p:sp>
        <p:nvSpPr>
          <p:cNvPr id="7" name="Title 6">
            <a:extLst>
              <a:ext uri="{FF2B5EF4-FFF2-40B4-BE49-F238E27FC236}">
                <a16:creationId xmlns:a16="http://schemas.microsoft.com/office/drawing/2014/main" id="{0637ED41-17BA-45BF-A40E-28C143AE105F}"/>
              </a:ext>
            </a:extLst>
          </p:cNvPr>
          <p:cNvSpPr>
            <a:spLocks noGrp="1"/>
          </p:cNvSpPr>
          <p:nvPr>
            <p:ph type="title"/>
          </p:nvPr>
        </p:nvSpPr>
        <p:spPr/>
        <p:txBody>
          <a:bodyPr/>
          <a:lstStyle/>
          <a:p>
            <a:r>
              <a:rPr lang="en-US" dirty="0"/>
              <a:t>NW C&amp;S Overview</a:t>
            </a:r>
          </a:p>
        </p:txBody>
      </p:sp>
    </p:spTree>
    <p:extLst>
      <p:ext uri="{BB962C8B-B14F-4D97-AF65-F5344CB8AC3E}">
        <p14:creationId xmlns:p14="http://schemas.microsoft.com/office/powerpoint/2010/main" val="1647572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D9F42-B3D9-4724-B05F-C272C2CC9F0B}"/>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gn="l" defTabSz="914400">
              <a:lnSpc>
                <a:spcPct val="90000"/>
              </a:lnSpc>
            </a:pPr>
            <a:r>
              <a:rPr lang="en-US" kern="1200">
                <a:solidFill>
                  <a:schemeClr val="tx1"/>
                </a:solidFill>
                <a:latin typeface="+mj-lt"/>
                <a:ea typeface="+mj-ea"/>
                <a:cs typeface="+mj-cs"/>
              </a:rPr>
              <a:t>NEEA’s Codes Work</a:t>
            </a:r>
          </a:p>
        </p:txBody>
      </p:sp>
      <p:graphicFrame>
        <p:nvGraphicFramePr>
          <p:cNvPr id="8" name="Content Placeholder 5">
            <a:extLst>
              <a:ext uri="{FF2B5EF4-FFF2-40B4-BE49-F238E27FC236}">
                <a16:creationId xmlns:a16="http://schemas.microsoft.com/office/drawing/2014/main" id="{87C5A639-464C-498F-9124-4AC2E791F76B}"/>
              </a:ext>
            </a:extLst>
          </p:cNvPr>
          <p:cNvGraphicFramePr>
            <a:graphicFrameLocks noGrp="1"/>
          </p:cNvGraphicFramePr>
          <p:nvPr>
            <p:ph idx="1"/>
            <p:extLst>
              <p:ext uri="{D42A27DB-BD31-4B8C-83A1-F6EECF244321}">
                <p14:modId xmlns:p14="http://schemas.microsoft.com/office/powerpoint/2010/main" val="422746256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038A53F-5FB5-457E-8E0B-4EE9D5D3D40D}"/>
              </a:ext>
            </a:extLst>
          </p:cNvPr>
          <p:cNvSpPr txBox="1"/>
          <p:nvPr/>
        </p:nvSpPr>
        <p:spPr>
          <a:xfrm>
            <a:off x="0" y="6525701"/>
            <a:ext cx="1728216" cy="307777"/>
          </a:xfrm>
          <a:prstGeom prst="rect">
            <a:avLst/>
          </a:prstGeom>
          <a:noFill/>
        </p:spPr>
        <p:txBody>
          <a:bodyPr wrap="square" rtlCol="0">
            <a:spAutoFit/>
          </a:bodyPr>
          <a:lstStyle/>
          <a:p>
            <a:fld id="{26C1AF9D-0CC5-4AB0-A894-A8698CCF14A2}" type="slidenum">
              <a:rPr lang="en-US" sz="1400" smtClean="0">
                <a:solidFill>
                  <a:schemeClr val="bg1"/>
                </a:solidFill>
              </a:rPr>
              <a:t>3</a:t>
            </a:fld>
            <a:r>
              <a:rPr lang="en-US" sz="1400" dirty="0">
                <a:solidFill>
                  <a:schemeClr val="bg1"/>
                </a:solidFill>
              </a:rPr>
              <a:t> ©NEEA 2019</a:t>
            </a:r>
          </a:p>
        </p:txBody>
      </p:sp>
    </p:spTree>
    <p:extLst>
      <p:ext uri="{BB962C8B-B14F-4D97-AF65-F5344CB8AC3E}">
        <p14:creationId xmlns:p14="http://schemas.microsoft.com/office/powerpoint/2010/main" val="532797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791922" y="1052374"/>
            <a:ext cx="7916650" cy="1688574"/>
          </a:xfrm>
          <a:prstGeom prst="roundRect">
            <a:avLst>
              <a:gd name="adj" fmla="val 2927"/>
            </a:avLst>
          </a:prstGeom>
          <a:solidFill>
            <a:srgbClr val="FCFCFC"/>
          </a:solidFill>
          <a:ln w="3175" cap="flat" cmpd="sng" algn="ctr">
            <a:solidFill>
              <a:schemeClr val="accent1"/>
            </a:solidFill>
            <a:prstDash val="solid"/>
          </a:ln>
          <a:effectLst/>
        </p:spPr>
        <p:txBody>
          <a:bodyPr lIns="91389" tIns="45693" rIns="91389" bIns="45693" rtlCol="0" anchor="ctr"/>
          <a:lstStyle/>
          <a:p>
            <a:pPr algn="ctr" defTabSz="913873" fontAlgn="auto">
              <a:spcBef>
                <a:spcPts val="0"/>
              </a:spcBef>
              <a:spcAft>
                <a:spcPts val="0"/>
              </a:spcAft>
            </a:pPr>
            <a:endParaRPr lang="en-US" sz="1400" kern="0" dirty="0">
              <a:solidFill>
                <a:srgbClr val="281051"/>
              </a:solidFill>
              <a:latin typeface="Calibri"/>
            </a:endParaRPr>
          </a:p>
        </p:txBody>
      </p:sp>
      <p:sp>
        <p:nvSpPr>
          <p:cNvPr id="27" name="Rounded Rectangle 26"/>
          <p:cNvSpPr/>
          <p:nvPr/>
        </p:nvSpPr>
        <p:spPr>
          <a:xfrm>
            <a:off x="808150" y="2870582"/>
            <a:ext cx="7916651" cy="1809710"/>
          </a:xfrm>
          <a:prstGeom prst="roundRect">
            <a:avLst>
              <a:gd name="adj" fmla="val 4247"/>
            </a:avLst>
          </a:prstGeom>
          <a:solidFill>
            <a:srgbClr val="FCFCFC"/>
          </a:solidFill>
          <a:ln w="3175" cap="flat" cmpd="sng" algn="ctr">
            <a:solidFill>
              <a:schemeClr val="accent1"/>
            </a:solidFill>
            <a:prstDash val="solid"/>
          </a:ln>
          <a:effectLst/>
        </p:spPr>
        <p:txBody>
          <a:bodyPr lIns="91389" tIns="45693" rIns="91389" bIns="45693" rtlCol="0" anchor="ctr"/>
          <a:lstStyle/>
          <a:p>
            <a:pPr algn="ctr" defTabSz="913873" fontAlgn="auto">
              <a:spcBef>
                <a:spcPts val="0"/>
              </a:spcBef>
              <a:spcAft>
                <a:spcPts val="0"/>
              </a:spcAft>
            </a:pPr>
            <a:endParaRPr lang="en-US" sz="1400" kern="0" dirty="0">
              <a:solidFill>
                <a:srgbClr val="281051"/>
              </a:solidFill>
              <a:latin typeface="Calibri"/>
            </a:endParaRPr>
          </a:p>
        </p:txBody>
      </p:sp>
      <p:sp>
        <p:nvSpPr>
          <p:cNvPr id="5" name="Title 4"/>
          <p:cNvSpPr>
            <a:spLocks noGrp="1"/>
          </p:cNvSpPr>
          <p:nvPr>
            <p:ph type="title"/>
          </p:nvPr>
        </p:nvSpPr>
        <p:spPr>
          <a:xfrm>
            <a:off x="574646" y="23741"/>
            <a:ext cx="8229600" cy="747897"/>
          </a:xfrm>
        </p:spPr>
        <p:txBody>
          <a:bodyPr>
            <a:normAutofit fontScale="90000"/>
          </a:bodyPr>
          <a:lstStyle/>
          <a:p>
            <a:r>
              <a:rPr lang="en-US" dirty="0"/>
              <a:t>NEEA’s Standards Work (Examples)</a:t>
            </a:r>
          </a:p>
        </p:txBody>
      </p:sp>
      <p:sp>
        <p:nvSpPr>
          <p:cNvPr id="10" name="Rounded Rectangle 9"/>
          <p:cNvSpPr/>
          <p:nvPr/>
        </p:nvSpPr>
        <p:spPr>
          <a:xfrm>
            <a:off x="755505" y="2862933"/>
            <a:ext cx="1593486" cy="694885"/>
          </a:xfrm>
          <a:prstGeom prst="roundRect">
            <a:avLst>
              <a:gd name="adj" fmla="val 10071"/>
            </a:avLst>
          </a:prstGeom>
          <a:noFill/>
          <a:ln w="3175" cap="flat" cmpd="sng" algn="ctr">
            <a:noFill/>
            <a:prstDash val="solid"/>
          </a:ln>
          <a:effectLst/>
        </p:spPr>
        <p:txBody>
          <a:bodyPr lIns="91389" tIns="45693" rIns="91389" bIns="45693" rtlCol="0" anchor="ctr"/>
          <a:lstStyle/>
          <a:p>
            <a:pPr defTabSz="913873" fontAlgn="auto">
              <a:spcBef>
                <a:spcPts val="0"/>
              </a:spcBef>
              <a:spcAft>
                <a:spcPts val="0"/>
              </a:spcAft>
            </a:pPr>
            <a:r>
              <a:rPr lang="en-US" b="1" kern="0" dirty="0">
                <a:latin typeface="Calibri"/>
              </a:rPr>
              <a:t>Gas Furnaces and Boilers</a:t>
            </a:r>
            <a:endParaRPr lang="en-US" sz="1200" kern="0" dirty="0">
              <a:latin typeface="Calibri"/>
            </a:endParaRPr>
          </a:p>
        </p:txBody>
      </p:sp>
      <p:sp>
        <p:nvSpPr>
          <p:cNvPr id="7" name="Rounded Rectangle 6"/>
          <p:cNvSpPr/>
          <p:nvPr/>
        </p:nvSpPr>
        <p:spPr>
          <a:xfrm>
            <a:off x="737648" y="1052374"/>
            <a:ext cx="1607517" cy="644987"/>
          </a:xfrm>
          <a:prstGeom prst="roundRect">
            <a:avLst>
              <a:gd name="adj" fmla="val 8971"/>
            </a:avLst>
          </a:prstGeom>
          <a:noFill/>
          <a:ln w="3175" cap="flat" cmpd="sng" algn="ctr">
            <a:noFill/>
            <a:prstDash val="solid"/>
          </a:ln>
          <a:effectLst/>
        </p:spPr>
        <p:txBody>
          <a:bodyPr lIns="91389" tIns="45693" rIns="91389" bIns="45693" rtlCol="0" anchor="ctr"/>
          <a:lstStyle/>
          <a:p>
            <a:pPr defTabSz="913873" fontAlgn="auto">
              <a:spcBef>
                <a:spcPts val="0"/>
              </a:spcBef>
              <a:spcAft>
                <a:spcPts val="0"/>
              </a:spcAft>
            </a:pPr>
            <a:r>
              <a:rPr lang="en-US" b="1" kern="0" dirty="0">
                <a:latin typeface="Calibri"/>
              </a:rPr>
              <a:t>Air-to-Air Heat Pumps</a:t>
            </a:r>
            <a:endParaRPr lang="en-US" sz="1200" kern="0" dirty="0">
              <a:latin typeface="Calibri"/>
            </a:endParaRPr>
          </a:p>
        </p:txBody>
      </p:sp>
      <p:sp>
        <p:nvSpPr>
          <p:cNvPr id="3" name="Rectangle 2"/>
          <p:cNvSpPr/>
          <p:nvPr/>
        </p:nvSpPr>
        <p:spPr>
          <a:xfrm>
            <a:off x="2457693" y="1107852"/>
            <a:ext cx="4357444" cy="1631161"/>
          </a:xfrm>
          <a:prstGeom prst="rect">
            <a:avLst/>
          </a:prstGeom>
        </p:spPr>
        <p:txBody>
          <a:bodyPr wrap="square" lIns="91389" tIns="45693" rIns="91389" bIns="45693">
            <a:spAutoFit/>
          </a:bodyPr>
          <a:lstStyle/>
          <a:p>
            <a:pPr defTabSz="913873">
              <a:spcAft>
                <a:spcPts val="600"/>
              </a:spcAft>
            </a:pPr>
            <a:r>
              <a:rPr lang="en-US" sz="1600" dirty="0">
                <a:solidFill>
                  <a:srgbClr val="595959"/>
                </a:solidFill>
                <a:latin typeface="Calibri"/>
              </a:rPr>
              <a:t>New test &amp; rating procedure with CSA</a:t>
            </a:r>
          </a:p>
          <a:p>
            <a:pPr marL="285580" indent="-285580" defTabSz="913873">
              <a:spcAft>
                <a:spcPts val="600"/>
              </a:spcAft>
              <a:buFont typeface="Arial" panose="020B0604020202020204" pitchFamily="34" charset="0"/>
              <a:buChar char="•"/>
            </a:pPr>
            <a:r>
              <a:rPr lang="en-US" sz="1600" dirty="0">
                <a:solidFill>
                  <a:srgbClr val="595959"/>
                </a:solidFill>
                <a:latin typeface="Calibri"/>
              </a:rPr>
              <a:t>Load-based testing under system controls</a:t>
            </a:r>
          </a:p>
          <a:p>
            <a:pPr marL="285580" indent="-285580" defTabSz="913873">
              <a:spcAft>
                <a:spcPts val="600"/>
              </a:spcAft>
              <a:buFont typeface="Arial" panose="020B0604020202020204" pitchFamily="34" charset="0"/>
              <a:buChar char="•"/>
            </a:pPr>
            <a:r>
              <a:rPr lang="en-US" sz="1600" dirty="0">
                <a:solidFill>
                  <a:srgbClr val="595959"/>
                </a:solidFill>
                <a:latin typeface="Calibri"/>
              </a:rPr>
              <a:t>New rating procedure – SCOP</a:t>
            </a:r>
            <a:r>
              <a:rPr lang="en-US" sz="1600" baseline="-25000" dirty="0">
                <a:solidFill>
                  <a:srgbClr val="595959"/>
                </a:solidFill>
                <a:latin typeface="Calibri"/>
              </a:rPr>
              <a:t>C</a:t>
            </a:r>
            <a:r>
              <a:rPr lang="en-US" sz="1600" dirty="0">
                <a:solidFill>
                  <a:srgbClr val="595959"/>
                </a:solidFill>
                <a:latin typeface="Calibri"/>
              </a:rPr>
              <a:t> &amp; SCOP</a:t>
            </a:r>
            <a:r>
              <a:rPr lang="en-US" sz="1600" baseline="-25000" dirty="0">
                <a:solidFill>
                  <a:srgbClr val="595959"/>
                </a:solidFill>
                <a:latin typeface="Calibri"/>
              </a:rPr>
              <a:t>H</a:t>
            </a:r>
          </a:p>
          <a:p>
            <a:pPr marL="285580" indent="-285580" defTabSz="913873">
              <a:spcAft>
                <a:spcPts val="600"/>
              </a:spcAft>
              <a:buFont typeface="Arial" panose="020B0604020202020204" pitchFamily="34" charset="0"/>
              <a:buChar char="•"/>
            </a:pPr>
            <a:r>
              <a:rPr lang="en-US" sz="1600" dirty="0">
                <a:solidFill>
                  <a:srgbClr val="595959"/>
                </a:solidFill>
                <a:latin typeface="Calibri"/>
              </a:rPr>
              <a:t>Ratings in 8 climate zones</a:t>
            </a:r>
          </a:p>
          <a:p>
            <a:pPr marL="285580" indent="-285580" defTabSz="913873">
              <a:spcAft>
                <a:spcPts val="600"/>
              </a:spcAft>
              <a:buFont typeface="Arial" panose="020B0604020202020204" pitchFamily="34" charset="0"/>
              <a:buChar char="•"/>
            </a:pPr>
            <a:r>
              <a:rPr lang="en-US" sz="1600" dirty="0">
                <a:solidFill>
                  <a:srgbClr val="595959"/>
                </a:solidFill>
                <a:latin typeface="Calibri"/>
              </a:rPr>
              <a:t>Applications annex</a:t>
            </a:r>
          </a:p>
        </p:txBody>
      </p:sp>
      <p:sp>
        <p:nvSpPr>
          <p:cNvPr id="25" name="Rectangle 24"/>
          <p:cNvSpPr/>
          <p:nvPr/>
        </p:nvSpPr>
        <p:spPr>
          <a:xfrm>
            <a:off x="3126652" y="3021684"/>
            <a:ext cx="4169026" cy="1307996"/>
          </a:xfrm>
          <a:prstGeom prst="rect">
            <a:avLst/>
          </a:prstGeom>
        </p:spPr>
        <p:txBody>
          <a:bodyPr wrap="square" lIns="91389" tIns="45693" rIns="91389" bIns="45693">
            <a:spAutoFit/>
          </a:bodyPr>
          <a:lstStyle/>
          <a:p>
            <a:pPr defTabSz="913873">
              <a:spcAft>
                <a:spcPts val="600"/>
              </a:spcAft>
            </a:pPr>
            <a:r>
              <a:rPr lang="en-US" sz="1600" dirty="0">
                <a:solidFill>
                  <a:srgbClr val="595959"/>
                </a:solidFill>
                <a:latin typeface="Calibri"/>
              </a:rPr>
              <a:t>New test &amp; rating procedure with CSA </a:t>
            </a:r>
          </a:p>
          <a:p>
            <a:pPr marL="285750" indent="-285750" defTabSz="913873">
              <a:spcAft>
                <a:spcPts val="600"/>
              </a:spcAft>
              <a:buFont typeface="Arial" panose="020B0604020202020204" pitchFamily="34" charset="0"/>
              <a:buChar char="•"/>
            </a:pPr>
            <a:r>
              <a:rPr lang="en-US" sz="1600" dirty="0">
                <a:solidFill>
                  <a:srgbClr val="595959"/>
                </a:solidFill>
                <a:latin typeface="Calibri"/>
              </a:rPr>
              <a:t>P.2 Residential</a:t>
            </a:r>
          </a:p>
          <a:p>
            <a:pPr marL="285750" indent="-285750" defTabSz="913873">
              <a:spcAft>
                <a:spcPts val="600"/>
              </a:spcAft>
              <a:buFont typeface="Arial" panose="020B0604020202020204" pitchFamily="34" charset="0"/>
              <a:buChar char="•"/>
            </a:pPr>
            <a:r>
              <a:rPr lang="en-US" sz="1600" dirty="0">
                <a:solidFill>
                  <a:srgbClr val="595959"/>
                </a:solidFill>
                <a:latin typeface="Calibri"/>
              </a:rPr>
              <a:t>P.8 Commercial package gas furnaces</a:t>
            </a:r>
          </a:p>
          <a:p>
            <a:pPr lvl="1" defTabSz="913873">
              <a:spcAft>
                <a:spcPts val="600"/>
              </a:spcAft>
            </a:pPr>
            <a:endParaRPr lang="en-US" sz="1600" dirty="0">
              <a:solidFill>
                <a:srgbClr val="595959"/>
              </a:solidFill>
              <a:latin typeface="Calibri"/>
            </a:endParaRPr>
          </a:p>
        </p:txBody>
      </p:sp>
      <p:sp>
        <p:nvSpPr>
          <p:cNvPr id="16" name="Rounded Rectangle 15"/>
          <p:cNvSpPr/>
          <p:nvPr/>
        </p:nvSpPr>
        <p:spPr>
          <a:xfrm>
            <a:off x="791925" y="4819331"/>
            <a:ext cx="7916651" cy="1556069"/>
          </a:xfrm>
          <a:prstGeom prst="roundRect">
            <a:avLst>
              <a:gd name="adj" fmla="val 3808"/>
            </a:avLst>
          </a:prstGeom>
          <a:solidFill>
            <a:srgbClr val="FCFCFC"/>
          </a:solidFill>
          <a:ln w="3175" cap="flat" cmpd="sng" algn="ctr">
            <a:solidFill>
              <a:schemeClr val="accent1"/>
            </a:solidFill>
            <a:prstDash val="solid"/>
          </a:ln>
          <a:effectLst/>
        </p:spPr>
        <p:txBody>
          <a:bodyPr lIns="91389" tIns="45693" rIns="91389" bIns="45693" rtlCol="0" anchor="ctr"/>
          <a:lstStyle/>
          <a:p>
            <a:pPr algn="ctr" defTabSz="913873" fontAlgn="auto">
              <a:spcBef>
                <a:spcPts val="0"/>
              </a:spcBef>
              <a:spcAft>
                <a:spcPts val="0"/>
              </a:spcAft>
            </a:pPr>
            <a:endParaRPr lang="en-US" sz="1400" kern="0" dirty="0">
              <a:solidFill>
                <a:srgbClr val="281051"/>
              </a:solidFill>
              <a:latin typeface="Calibri"/>
            </a:endParaRPr>
          </a:p>
        </p:txBody>
      </p:sp>
      <p:sp>
        <p:nvSpPr>
          <p:cNvPr id="18" name="Rounded Rectangle 17"/>
          <p:cNvSpPr/>
          <p:nvPr/>
        </p:nvSpPr>
        <p:spPr>
          <a:xfrm>
            <a:off x="727979" y="4808573"/>
            <a:ext cx="1900711" cy="648222"/>
          </a:xfrm>
          <a:prstGeom prst="roundRect">
            <a:avLst>
              <a:gd name="adj" fmla="val 10071"/>
            </a:avLst>
          </a:prstGeom>
          <a:noFill/>
          <a:ln w="3175" cap="flat" cmpd="sng" algn="ctr">
            <a:noFill/>
            <a:prstDash val="solid"/>
          </a:ln>
          <a:effectLst/>
        </p:spPr>
        <p:txBody>
          <a:bodyPr lIns="91389" tIns="45693" rIns="91389" bIns="45693" rtlCol="0" anchor="ctr"/>
          <a:lstStyle/>
          <a:p>
            <a:pPr defTabSz="913873" fontAlgn="auto">
              <a:spcBef>
                <a:spcPts val="0"/>
              </a:spcBef>
              <a:spcAft>
                <a:spcPts val="0"/>
              </a:spcAft>
            </a:pPr>
            <a:r>
              <a:rPr lang="en-US" b="1" kern="0" dirty="0">
                <a:latin typeface="Calibri"/>
              </a:rPr>
              <a:t>Packaged Commercial RTUs</a:t>
            </a:r>
          </a:p>
        </p:txBody>
      </p:sp>
      <p:sp>
        <p:nvSpPr>
          <p:cNvPr id="19" name="Rectangle 18"/>
          <p:cNvSpPr/>
          <p:nvPr/>
        </p:nvSpPr>
        <p:spPr>
          <a:xfrm>
            <a:off x="2478241" y="4923901"/>
            <a:ext cx="3858687" cy="1323385"/>
          </a:xfrm>
          <a:prstGeom prst="rect">
            <a:avLst/>
          </a:prstGeom>
        </p:spPr>
        <p:txBody>
          <a:bodyPr wrap="square" lIns="91389" tIns="45693" rIns="91389" bIns="45693">
            <a:spAutoFit/>
          </a:bodyPr>
          <a:lstStyle/>
          <a:p>
            <a:pPr defTabSz="913873"/>
            <a:r>
              <a:rPr lang="en-US" sz="1600" dirty="0">
                <a:solidFill>
                  <a:srgbClr val="595959"/>
                </a:solidFill>
                <a:latin typeface="Calibri"/>
              </a:rPr>
              <a:t>New testing and rating system at Purdue U.</a:t>
            </a:r>
          </a:p>
          <a:p>
            <a:pPr marL="285580" indent="-285580" defTabSz="913873">
              <a:buFont typeface="Arial" panose="020B0604020202020204" pitchFamily="34" charset="0"/>
              <a:buChar char="•"/>
            </a:pPr>
            <a:r>
              <a:rPr lang="en-US" sz="1600" dirty="0">
                <a:solidFill>
                  <a:srgbClr val="595959"/>
                </a:solidFill>
                <a:latin typeface="Calibri"/>
              </a:rPr>
              <a:t>Collaborative funding</a:t>
            </a:r>
          </a:p>
          <a:p>
            <a:pPr marL="285580" indent="-285580" defTabSz="913873">
              <a:buFont typeface="Arial" panose="020B0604020202020204" pitchFamily="34" charset="0"/>
              <a:buChar char="•"/>
            </a:pPr>
            <a:r>
              <a:rPr lang="en-US" sz="1600" dirty="0">
                <a:solidFill>
                  <a:srgbClr val="595959"/>
                </a:solidFill>
                <a:latin typeface="Calibri"/>
              </a:rPr>
              <a:t>Load-based testing</a:t>
            </a:r>
          </a:p>
          <a:p>
            <a:pPr marL="285580" indent="-285580" defTabSz="913873">
              <a:buFont typeface="Arial" panose="020B0604020202020204" pitchFamily="34" charset="0"/>
              <a:buChar char="•"/>
            </a:pPr>
            <a:r>
              <a:rPr lang="en-US" sz="1600" dirty="0">
                <a:solidFill>
                  <a:srgbClr val="595959"/>
                </a:solidFill>
                <a:latin typeface="Calibri"/>
              </a:rPr>
              <a:t>Multiple modes</a:t>
            </a:r>
          </a:p>
          <a:p>
            <a:pPr marL="285580" indent="-285580" defTabSz="913873">
              <a:buFont typeface="Arial" panose="020B0604020202020204" pitchFamily="34" charset="0"/>
              <a:buChar char="•"/>
            </a:pPr>
            <a:r>
              <a:rPr lang="en-US" sz="1600" dirty="0">
                <a:solidFill>
                  <a:srgbClr val="595959"/>
                </a:solidFill>
                <a:latin typeface="Calibri"/>
              </a:rPr>
              <a:t>Performance mapping</a:t>
            </a:r>
          </a:p>
        </p:txBody>
      </p:sp>
      <p:pic>
        <p:nvPicPr>
          <p:cNvPr id="13" name="Picture 12"/>
          <p:cNvPicPr>
            <a:picLocks noChangeAspect="1"/>
          </p:cNvPicPr>
          <p:nvPr/>
        </p:nvPicPr>
        <p:blipFill>
          <a:blip r:embed="rId3"/>
          <a:stretch>
            <a:fillRect/>
          </a:stretch>
        </p:blipFill>
        <p:spPr>
          <a:xfrm>
            <a:off x="1222904" y="1792271"/>
            <a:ext cx="822242" cy="77699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64409" y="1090592"/>
            <a:ext cx="1819895" cy="1650356"/>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val="0"/>
              </a:ext>
            </a:extLst>
          </a:blip>
          <a:srcRect l="28235" t="22117" r="20941" b="14510"/>
          <a:stretch/>
        </p:blipFill>
        <p:spPr>
          <a:xfrm>
            <a:off x="859501" y="1697361"/>
            <a:ext cx="1115915" cy="1043587"/>
          </a:xfrm>
          <a:prstGeom prst="rect">
            <a:avLst/>
          </a:prstGeom>
        </p:spPr>
      </p:pic>
      <p:pic>
        <p:nvPicPr>
          <p:cNvPr id="8" name="Picture 7"/>
          <p:cNvPicPr>
            <a:picLocks noChangeAspect="1"/>
          </p:cNvPicPr>
          <p:nvPr/>
        </p:nvPicPr>
        <p:blipFill rotWithShape="1">
          <a:blip r:embed="rId6" cstate="email">
            <a:extLst>
              <a:ext uri="{28A0092B-C50C-407E-A947-70E740481C1C}">
                <a14:useLocalDpi xmlns:a14="http://schemas.microsoft.com/office/drawing/2010/main" val="0"/>
              </a:ext>
            </a:extLst>
          </a:blip>
          <a:srcRect l="11630" t="6070" r="31997" b="17960"/>
          <a:stretch/>
        </p:blipFill>
        <p:spPr>
          <a:xfrm>
            <a:off x="2256927" y="3359641"/>
            <a:ext cx="743526" cy="1335955"/>
          </a:xfrm>
          <a:prstGeom prst="rect">
            <a:avLst/>
          </a:prstGeom>
        </p:spPr>
      </p:pic>
      <p:pic>
        <p:nvPicPr>
          <p:cNvPr id="12" name="Picture 11"/>
          <p:cNvPicPr>
            <a:picLocks noChangeAspect="1"/>
          </p:cNvPicPr>
          <p:nvPr/>
        </p:nvPicPr>
        <p:blipFill>
          <a:blip r:embed="rId7"/>
          <a:stretch>
            <a:fillRect/>
          </a:stretch>
        </p:blipFill>
        <p:spPr>
          <a:xfrm>
            <a:off x="6435200" y="4880372"/>
            <a:ext cx="2264934" cy="1455367"/>
          </a:xfrm>
          <a:prstGeom prst="rect">
            <a:avLst/>
          </a:prstGeom>
        </p:spPr>
      </p:pic>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t="14432" r="6497" b="10902"/>
          <a:stretch/>
        </p:blipFill>
        <p:spPr>
          <a:xfrm>
            <a:off x="852636" y="5385088"/>
            <a:ext cx="930107" cy="990311"/>
          </a:xfrm>
          <a:prstGeom prst="rect">
            <a:avLst/>
          </a:prstGeom>
        </p:spPr>
      </p:pic>
      <p:pic>
        <p:nvPicPr>
          <p:cNvPr id="1026" name="Picture 2" descr="Related image">
            <a:hlinkClick r:id="rId9"/>
            <a:extLst>
              <a:ext uri="{FF2B5EF4-FFF2-40B4-BE49-F238E27FC236}">
                <a16:creationId xmlns:a16="http://schemas.microsoft.com/office/drawing/2014/main" id="{DD8F26AD-7AAC-4DDC-8CF9-5EA6824B587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7071" y="3686099"/>
            <a:ext cx="1393325" cy="102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26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718995-C165-4C1C-82A9-9E2F721E51A0}"/>
              </a:ext>
            </a:extLst>
          </p:cNvPr>
          <p:cNvSpPr>
            <a:spLocks noGrp="1"/>
          </p:cNvSpPr>
          <p:nvPr>
            <p:ph idx="1"/>
          </p:nvPr>
        </p:nvSpPr>
        <p:spPr>
          <a:xfrm>
            <a:off x="801076" y="1245704"/>
            <a:ext cx="8051375" cy="4617138"/>
          </a:xfrm>
        </p:spPr>
        <p:txBody>
          <a:bodyPr>
            <a:normAutofit lnSpcReduction="10000"/>
          </a:bodyPr>
          <a:lstStyle/>
          <a:p>
            <a:r>
              <a:rPr lang="en-US" dirty="0"/>
              <a:t>C&amp;S considerations included in selection for new MTIs at concept development; C&amp;S endpoints and likelihood of success increase priority if present</a:t>
            </a:r>
          </a:p>
          <a:p>
            <a:r>
              <a:rPr lang="en-US" dirty="0"/>
              <a:t>C&amp;S outcomes </a:t>
            </a:r>
            <a:r>
              <a:rPr lang="en-US" dirty="0">
                <a:highlight>
                  <a:srgbClr val="FFFF00"/>
                </a:highlight>
              </a:rPr>
              <a:t>included in MTI Logic Models </a:t>
            </a:r>
            <a:r>
              <a:rPr lang="en-US" dirty="0"/>
              <a:t>and reported in market progress evaluations</a:t>
            </a:r>
          </a:p>
          <a:p>
            <a:r>
              <a:rPr lang="en-US" dirty="0"/>
              <a:t>C&amp;S work included in MTIs during early lifecycle stages is funded by MTI*</a:t>
            </a:r>
          </a:p>
          <a:p>
            <a:r>
              <a:rPr lang="en-US" dirty="0"/>
              <a:t>C&amp;S adoption support (language development, technical analysis, code training, etc.) generally funded by C&amp;S but may included additional funding from MTI if needed</a:t>
            </a:r>
          </a:p>
          <a:p>
            <a:endParaRPr lang="en-US" dirty="0"/>
          </a:p>
          <a:p>
            <a:endParaRPr lang="en-US" dirty="0"/>
          </a:p>
          <a:p>
            <a:endParaRPr lang="en-US" dirty="0"/>
          </a:p>
        </p:txBody>
      </p:sp>
      <p:sp>
        <p:nvSpPr>
          <p:cNvPr id="3" name="Title 2">
            <a:extLst>
              <a:ext uri="{FF2B5EF4-FFF2-40B4-BE49-F238E27FC236}">
                <a16:creationId xmlns:a16="http://schemas.microsoft.com/office/drawing/2014/main" id="{74FC86E7-0E5D-4615-83D2-1BB0858A5B4E}"/>
              </a:ext>
            </a:extLst>
          </p:cNvPr>
          <p:cNvSpPr>
            <a:spLocks noGrp="1"/>
          </p:cNvSpPr>
          <p:nvPr>
            <p:ph type="title"/>
          </p:nvPr>
        </p:nvSpPr>
        <p:spPr/>
        <p:txBody>
          <a:bodyPr>
            <a:normAutofit fontScale="90000"/>
          </a:bodyPr>
          <a:lstStyle/>
          <a:p>
            <a:r>
              <a:rPr lang="en-US" dirty="0"/>
              <a:t>NW Approach to MT / C&amp;S Integration</a:t>
            </a:r>
          </a:p>
        </p:txBody>
      </p:sp>
    </p:spTree>
    <p:extLst>
      <p:ext uri="{BB962C8B-B14F-4D97-AF65-F5344CB8AC3E}">
        <p14:creationId xmlns:p14="http://schemas.microsoft.com/office/powerpoint/2010/main" val="1087586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DC0C04-52AB-4291-A0C3-8DC6981A0B7E}"/>
              </a:ext>
            </a:extLst>
          </p:cNvPr>
          <p:cNvSpPr>
            <a:spLocks noGrp="1"/>
          </p:cNvSpPr>
          <p:nvPr>
            <p:ph type="title"/>
          </p:nvPr>
        </p:nvSpPr>
        <p:spPr/>
        <p:txBody>
          <a:bodyPr/>
          <a:lstStyle/>
          <a:p>
            <a:r>
              <a:rPr lang="en-US" dirty="0"/>
              <a:t>HPWH Logic Model Example</a:t>
            </a:r>
          </a:p>
        </p:txBody>
      </p:sp>
      <p:pic>
        <p:nvPicPr>
          <p:cNvPr id="4" name="Picture 3">
            <a:extLst>
              <a:ext uri="{FF2B5EF4-FFF2-40B4-BE49-F238E27FC236}">
                <a16:creationId xmlns:a16="http://schemas.microsoft.com/office/drawing/2014/main" id="{5847D483-1DC1-48A2-9F5B-9A8FFB31C974}"/>
              </a:ext>
            </a:extLst>
          </p:cNvPr>
          <p:cNvPicPr>
            <a:picLocks noChangeAspect="1"/>
          </p:cNvPicPr>
          <p:nvPr/>
        </p:nvPicPr>
        <p:blipFill rotWithShape="1">
          <a:blip r:embed="rId2"/>
          <a:srcRect l="24895" t="33833" r="20435" b="9881"/>
          <a:stretch/>
        </p:blipFill>
        <p:spPr>
          <a:xfrm>
            <a:off x="795130" y="1511468"/>
            <a:ext cx="7275444" cy="4213471"/>
          </a:xfrm>
          <a:prstGeom prst="rect">
            <a:avLst/>
          </a:prstGeom>
        </p:spPr>
      </p:pic>
      <p:sp>
        <p:nvSpPr>
          <p:cNvPr id="5" name="Oval 4">
            <a:extLst>
              <a:ext uri="{FF2B5EF4-FFF2-40B4-BE49-F238E27FC236}">
                <a16:creationId xmlns:a16="http://schemas.microsoft.com/office/drawing/2014/main" id="{9E473DBC-CBA5-4ACB-A009-5F46011FB680}"/>
              </a:ext>
            </a:extLst>
          </p:cNvPr>
          <p:cNvSpPr/>
          <p:nvPr/>
        </p:nvSpPr>
        <p:spPr>
          <a:xfrm>
            <a:off x="4041913" y="3008243"/>
            <a:ext cx="3048000" cy="125895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545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A5B22D-1F12-435E-89BE-ACBFC408D16B}"/>
              </a:ext>
            </a:extLst>
          </p:cNvPr>
          <p:cNvSpPr>
            <a:spLocks noGrp="1"/>
          </p:cNvSpPr>
          <p:nvPr>
            <p:ph type="title"/>
          </p:nvPr>
        </p:nvSpPr>
        <p:spPr/>
        <p:txBody>
          <a:bodyPr/>
          <a:lstStyle/>
          <a:p>
            <a:r>
              <a:rPr lang="en-US" dirty="0"/>
              <a:t>HPWH MPI Example</a:t>
            </a:r>
          </a:p>
        </p:txBody>
      </p:sp>
      <p:pic>
        <p:nvPicPr>
          <p:cNvPr id="4" name="Picture 3">
            <a:extLst>
              <a:ext uri="{FF2B5EF4-FFF2-40B4-BE49-F238E27FC236}">
                <a16:creationId xmlns:a16="http://schemas.microsoft.com/office/drawing/2014/main" id="{55B09BF2-7A89-4272-BC20-04BA8B61BCCF}"/>
              </a:ext>
            </a:extLst>
          </p:cNvPr>
          <p:cNvPicPr>
            <a:picLocks noChangeAspect="1"/>
          </p:cNvPicPr>
          <p:nvPr/>
        </p:nvPicPr>
        <p:blipFill rotWithShape="1">
          <a:blip r:embed="rId2"/>
          <a:srcRect l="5081" t="30483" r="45119" b="10733"/>
          <a:stretch/>
        </p:blipFill>
        <p:spPr>
          <a:xfrm>
            <a:off x="318051" y="945342"/>
            <a:ext cx="8229600" cy="5464343"/>
          </a:xfrm>
          <a:prstGeom prst="rect">
            <a:avLst/>
          </a:prstGeom>
        </p:spPr>
      </p:pic>
      <p:sp>
        <p:nvSpPr>
          <p:cNvPr id="5" name="Oval 4">
            <a:extLst>
              <a:ext uri="{FF2B5EF4-FFF2-40B4-BE49-F238E27FC236}">
                <a16:creationId xmlns:a16="http://schemas.microsoft.com/office/drawing/2014/main" id="{CF4A6AB4-F0D5-47CC-8F53-771B98A6B2A5}"/>
              </a:ext>
            </a:extLst>
          </p:cNvPr>
          <p:cNvSpPr/>
          <p:nvPr/>
        </p:nvSpPr>
        <p:spPr>
          <a:xfrm>
            <a:off x="457199" y="2305876"/>
            <a:ext cx="7262190" cy="78187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9190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4131CC-7FF8-4632-9808-E79E7BE07744}"/>
              </a:ext>
            </a:extLst>
          </p:cNvPr>
          <p:cNvSpPr>
            <a:spLocks noGrp="1"/>
          </p:cNvSpPr>
          <p:nvPr>
            <p:ph idx="1"/>
          </p:nvPr>
        </p:nvSpPr>
        <p:spPr>
          <a:xfrm>
            <a:off x="801077" y="1404730"/>
            <a:ext cx="7998366" cy="4458111"/>
          </a:xfrm>
        </p:spPr>
        <p:txBody>
          <a:bodyPr>
            <a:normAutofit lnSpcReduction="10000"/>
          </a:bodyPr>
          <a:lstStyle/>
          <a:p>
            <a:r>
              <a:rPr lang="en-US" dirty="0"/>
              <a:t>Savings for Codes and Standards calculated using similar methods as California</a:t>
            </a:r>
          </a:p>
          <a:p>
            <a:r>
              <a:rPr lang="en-US" dirty="0"/>
              <a:t>Two primary buckets:</a:t>
            </a:r>
          </a:p>
          <a:p>
            <a:pPr lvl="1"/>
            <a:r>
              <a:rPr lang="en-US" dirty="0"/>
              <a:t>MTI: savings where C&amp;S integral outcome of MTI (as documented in the logic model)</a:t>
            </a:r>
          </a:p>
          <a:p>
            <a:pPr lvl="1"/>
            <a:r>
              <a:rPr lang="en-US" dirty="0"/>
              <a:t>C&amp;S Portfolio:  Savings not associated with an MTI</a:t>
            </a:r>
          </a:p>
          <a:p>
            <a:r>
              <a:rPr lang="en-US" dirty="0"/>
              <a:t>Attribution different for Codes vs Standards: </a:t>
            </a:r>
          </a:p>
          <a:p>
            <a:pPr lvl="1"/>
            <a:r>
              <a:rPr lang="en-US" dirty="0"/>
              <a:t>Codes:  Attribution credit for adopted measures for 10 years (three code cycles)</a:t>
            </a:r>
          </a:p>
          <a:p>
            <a:pPr lvl="1"/>
            <a:r>
              <a:rPr lang="en-US" dirty="0"/>
              <a:t>Standards:  Attribution determined by </a:t>
            </a:r>
            <a:r>
              <a:rPr lang="en-US" dirty="0" err="1"/>
              <a:t>delphi</a:t>
            </a:r>
            <a:r>
              <a:rPr lang="en-US" dirty="0"/>
              <a:t> panel approach similar to CA approach.</a:t>
            </a:r>
          </a:p>
          <a:p>
            <a:pPr lvl="1"/>
            <a:endParaRPr lang="en-US" dirty="0"/>
          </a:p>
          <a:p>
            <a:endParaRPr lang="en-US" dirty="0"/>
          </a:p>
        </p:txBody>
      </p:sp>
      <p:sp>
        <p:nvSpPr>
          <p:cNvPr id="3" name="Title 2">
            <a:extLst>
              <a:ext uri="{FF2B5EF4-FFF2-40B4-BE49-F238E27FC236}">
                <a16:creationId xmlns:a16="http://schemas.microsoft.com/office/drawing/2014/main" id="{0A9B1352-3DDE-4B17-858B-AF4194D9685F}"/>
              </a:ext>
            </a:extLst>
          </p:cNvPr>
          <p:cNvSpPr>
            <a:spLocks noGrp="1"/>
          </p:cNvSpPr>
          <p:nvPr>
            <p:ph type="title"/>
          </p:nvPr>
        </p:nvSpPr>
        <p:spPr/>
        <p:txBody>
          <a:bodyPr>
            <a:normAutofit fontScale="90000"/>
          </a:bodyPr>
          <a:lstStyle/>
          <a:p>
            <a:r>
              <a:rPr lang="en-US" dirty="0"/>
              <a:t>NEEA MT - C&amp;S Energy Savings &amp; Attribution</a:t>
            </a:r>
          </a:p>
        </p:txBody>
      </p:sp>
    </p:spTree>
    <p:extLst>
      <p:ext uri="{BB962C8B-B14F-4D97-AF65-F5344CB8AC3E}">
        <p14:creationId xmlns:p14="http://schemas.microsoft.com/office/powerpoint/2010/main" val="1096532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1499856-9253-4D25-95F6-861043964336}"/>
              </a:ext>
            </a:extLst>
          </p:cNvPr>
          <p:cNvSpPr/>
          <p:nvPr/>
        </p:nvSpPr>
        <p:spPr>
          <a:xfrm>
            <a:off x="0" y="-23933"/>
            <a:ext cx="9144000" cy="986223"/>
          </a:xfrm>
          <a:prstGeom prst="rect">
            <a:avLst/>
          </a:prstGeom>
          <a:gradFill flip="none" rotWithShape="1">
            <a:gsLst>
              <a:gs pos="0">
                <a:srgbClr val="008AC6">
                  <a:shade val="30000"/>
                  <a:satMod val="115000"/>
                </a:srgbClr>
              </a:gs>
              <a:gs pos="50000">
                <a:srgbClr val="008AC6">
                  <a:shade val="67500"/>
                  <a:satMod val="115000"/>
                </a:srgbClr>
              </a:gs>
              <a:gs pos="100000">
                <a:srgbClr val="008AC6">
                  <a:shade val="100000"/>
                  <a:satMod val="115000"/>
                </a:srgbClr>
              </a:gs>
            </a:gsLst>
            <a:lin ang="16200000" scaled="1"/>
            <a:tileRect/>
          </a:gradFill>
          <a:ln>
            <a:noFill/>
          </a:ln>
          <a:effectLst>
            <a:outerShdw blurRad="1270000" dist="2540000" dir="21540000" sx="200000" sy="2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Title 3">
            <a:extLst>
              <a:ext uri="{FF2B5EF4-FFF2-40B4-BE49-F238E27FC236}">
                <a16:creationId xmlns:a16="http://schemas.microsoft.com/office/drawing/2014/main" id="{D7B240FC-9E47-46FA-8D62-191F9D0755BC}"/>
              </a:ext>
            </a:extLst>
          </p:cNvPr>
          <p:cNvSpPr txBox="1">
            <a:spLocks/>
          </p:cNvSpPr>
          <p:nvPr/>
        </p:nvSpPr>
        <p:spPr>
          <a:xfrm>
            <a:off x="-76200" y="104401"/>
            <a:ext cx="9144000" cy="728420"/>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000" b="1" i="1" kern="1200">
                <a:solidFill>
                  <a:schemeClr val="tx1"/>
                </a:solidFill>
                <a:latin typeface="Helvetica"/>
                <a:ea typeface="+mj-ea"/>
                <a:cs typeface="Helvetica"/>
              </a:defRPr>
            </a:lvl1pPr>
          </a:lstStyle>
          <a:p>
            <a:pPr lvl="0">
              <a:defRPr/>
            </a:pPr>
            <a:r>
              <a:rPr lang="en-US" sz="3200" i="0" dirty="0">
                <a:solidFill>
                  <a:schemeClr val="bg1"/>
                </a:solidFill>
              </a:rPr>
              <a:t>Savings comes through programs as well as support during the rule-making process</a:t>
            </a:r>
            <a:endParaRPr kumimoji="0" lang="en-US" sz="29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Table 2">
            <a:extLst>
              <a:ext uri="{FF2B5EF4-FFF2-40B4-BE49-F238E27FC236}">
                <a16:creationId xmlns:a16="http://schemas.microsoft.com/office/drawing/2014/main" id="{A1FD6DB2-D1C8-4E64-B7BC-C3B65D8CB74C}"/>
              </a:ext>
            </a:extLst>
          </p:cNvPr>
          <p:cNvGraphicFramePr>
            <a:graphicFrameLocks noGrp="1"/>
          </p:cNvGraphicFramePr>
          <p:nvPr>
            <p:extLst>
              <p:ext uri="{D42A27DB-BD31-4B8C-83A1-F6EECF244321}">
                <p14:modId xmlns:p14="http://schemas.microsoft.com/office/powerpoint/2010/main" val="335125828"/>
              </p:ext>
            </p:extLst>
          </p:nvPr>
        </p:nvGraphicFramePr>
        <p:xfrm>
          <a:off x="815575" y="1828090"/>
          <a:ext cx="5168900" cy="1280160"/>
        </p:xfrm>
        <a:graphic>
          <a:graphicData uri="http://schemas.openxmlformats.org/drawingml/2006/table">
            <a:tbl>
              <a:tblPr/>
              <a:tblGrid>
                <a:gridCol w="3060700">
                  <a:extLst>
                    <a:ext uri="{9D8B030D-6E8A-4147-A177-3AD203B41FA5}">
                      <a16:colId xmlns:a16="http://schemas.microsoft.com/office/drawing/2014/main" val="3797511077"/>
                    </a:ext>
                  </a:extLst>
                </a:gridCol>
                <a:gridCol w="901700">
                  <a:extLst>
                    <a:ext uri="{9D8B030D-6E8A-4147-A177-3AD203B41FA5}">
                      <a16:colId xmlns:a16="http://schemas.microsoft.com/office/drawing/2014/main" val="2702136037"/>
                    </a:ext>
                  </a:extLst>
                </a:gridCol>
                <a:gridCol w="1206500">
                  <a:extLst>
                    <a:ext uri="{9D8B030D-6E8A-4147-A177-3AD203B41FA5}">
                      <a16:colId xmlns:a16="http://schemas.microsoft.com/office/drawing/2014/main" val="5186239"/>
                    </a:ext>
                  </a:extLst>
                </a:gridCol>
              </a:tblGrid>
              <a:tr h="200025">
                <a:tc>
                  <a:txBody>
                    <a:bodyPr/>
                    <a:lstStyle/>
                    <a:p>
                      <a:pPr algn="l" fontAlgn="b"/>
                      <a:r>
                        <a:rPr lang="en-US" sz="1400" b="0" i="0" u="none" strike="noStrike" dirty="0">
                          <a:solidFill>
                            <a:srgbClr val="ED7D31"/>
                          </a:solidFill>
                          <a:effectLst/>
                          <a:latin typeface="Trade Gothic LT Std Bold"/>
                        </a:rPr>
                        <a:t>Voluntary Programs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Trade Gothic LT Std Bold"/>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Trade Gothic LT Std Bold"/>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6017286"/>
                  </a:ext>
                </a:extLst>
              </a:tr>
              <a:tr h="200025">
                <a:tc>
                  <a:txBody>
                    <a:bodyPr/>
                    <a:lstStyle/>
                    <a:p>
                      <a:pPr algn="l" rtl="0" fontAlgn="ctr"/>
                      <a:r>
                        <a:rPr lang="en-US" sz="1400" b="0" i="0" u="none" strike="noStrike" dirty="0">
                          <a:solidFill>
                            <a:srgbClr val="808080"/>
                          </a:solidFill>
                          <a:effectLst/>
                          <a:latin typeface="Arial" panose="020B0604020202020204" pitchFamily="34" charset="0"/>
                        </a:rPr>
                        <a:t>Clothes Washers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808080"/>
                          </a:solidFill>
                          <a:effectLst/>
                          <a:latin typeface="Arial" panose="020B0604020202020204" pitchFamily="34" charset="0"/>
                        </a:rPr>
                        <a:t>2007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808080"/>
                          </a:solidFill>
                          <a:effectLst/>
                          <a:latin typeface="Arial" panose="020B0604020202020204" pitchFamily="34" charset="0"/>
                        </a:rPr>
                        <a:t>2011</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487992760"/>
                  </a:ext>
                </a:extLst>
              </a:tr>
              <a:tr h="200025">
                <a:tc>
                  <a:txBody>
                    <a:bodyPr/>
                    <a:lstStyle/>
                    <a:p>
                      <a:pPr algn="l" rtl="0" fontAlgn="ctr"/>
                      <a:r>
                        <a:rPr lang="en-US" sz="1400" b="0" i="0" u="none" strike="noStrike" dirty="0">
                          <a:solidFill>
                            <a:srgbClr val="808080"/>
                          </a:solidFill>
                          <a:effectLst/>
                          <a:latin typeface="Arial" panose="020B0604020202020204" pitchFamily="34" charset="0"/>
                        </a:rPr>
                        <a:t>Dishwashers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dirty="0">
                          <a:solidFill>
                            <a:srgbClr val="808080"/>
                          </a:solidFill>
                          <a:effectLst/>
                          <a:latin typeface="Arial" panose="020B0604020202020204" pitchFamily="34" charset="0"/>
                        </a:rPr>
                        <a:t>2012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dirty="0">
                          <a:solidFill>
                            <a:srgbClr val="808080"/>
                          </a:solidFill>
                          <a:effectLst/>
                          <a:latin typeface="Arial" panose="020B0604020202020204" pitchFamily="34" charset="0"/>
                        </a:rPr>
                        <a:t>2013</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962642366"/>
                  </a:ext>
                </a:extLst>
              </a:tr>
              <a:tr h="200025">
                <a:tc>
                  <a:txBody>
                    <a:bodyPr/>
                    <a:lstStyle/>
                    <a:p>
                      <a:pPr algn="l" rtl="0" fontAlgn="ctr"/>
                      <a:r>
                        <a:rPr lang="en-US" sz="1400" b="0" i="0" u="none" strike="noStrike">
                          <a:solidFill>
                            <a:srgbClr val="808080"/>
                          </a:solidFill>
                          <a:effectLst/>
                          <a:latin typeface="Arial" panose="020B0604020202020204" pitchFamily="34" charset="0"/>
                        </a:rPr>
                        <a:t>Motors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808080"/>
                          </a:solidFill>
                          <a:effectLst/>
                          <a:latin typeface="Arial" panose="020B0604020202020204" pitchFamily="34" charset="0"/>
                        </a:rPr>
                        <a:t>2007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dirty="0">
                          <a:solidFill>
                            <a:srgbClr val="808080"/>
                          </a:solidFill>
                          <a:effectLst/>
                          <a:latin typeface="Arial" panose="020B0604020202020204" pitchFamily="34" charset="0"/>
                        </a:rPr>
                        <a:t>2010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857185257"/>
                  </a:ext>
                </a:extLst>
              </a:tr>
              <a:tr h="200025">
                <a:tc>
                  <a:txBody>
                    <a:bodyPr/>
                    <a:lstStyle/>
                    <a:p>
                      <a:pPr algn="l" rtl="0" fontAlgn="ctr"/>
                      <a:r>
                        <a:rPr lang="en-US" sz="1400" b="0" i="0" u="none" strike="noStrike">
                          <a:solidFill>
                            <a:srgbClr val="808080"/>
                          </a:solidFill>
                          <a:effectLst/>
                          <a:latin typeface="Arial" panose="020B0604020202020204" pitchFamily="34" charset="0"/>
                        </a:rPr>
                        <a:t>Heat Pump Water Heaters (Large Tanks)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808080"/>
                          </a:solidFill>
                          <a:effectLst/>
                          <a:latin typeface="Arial" panose="020B0604020202020204" pitchFamily="34" charset="0"/>
                        </a:rPr>
                        <a:t>2010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400" b="0" i="0" u="none" strike="noStrike" dirty="0">
                          <a:solidFill>
                            <a:srgbClr val="808080"/>
                          </a:solidFill>
                          <a:effectLst/>
                          <a:latin typeface="Arial" panose="020B0604020202020204" pitchFamily="34" charset="0"/>
                        </a:rPr>
                        <a:t>2015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15854655"/>
                  </a:ext>
                </a:extLst>
              </a:tr>
            </a:tbl>
          </a:graphicData>
        </a:graphic>
      </p:graphicFrame>
      <p:graphicFrame>
        <p:nvGraphicFramePr>
          <p:cNvPr id="4" name="Table 3">
            <a:extLst>
              <a:ext uri="{FF2B5EF4-FFF2-40B4-BE49-F238E27FC236}">
                <a16:creationId xmlns:a16="http://schemas.microsoft.com/office/drawing/2014/main" id="{29C24739-877E-4F64-8B6C-425FC0E89AF6}"/>
              </a:ext>
            </a:extLst>
          </p:cNvPr>
          <p:cNvGraphicFramePr>
            <a:graphicFrameLocks noGrp="1"/>
          </p:cNvGraphicFramePr>
          <p:nvPr>
            <p:extLst>
              <p:ext uri="{D42A27DB-BD31-4B8C-83A1-F6EECF244321}">
                <p14:modId xmlns:p14="http://schemas.microsoft.com/office/powerpoint/2010/main" val="1688963664"/>
              </p:ext>
            </p:extLst>
          </p:nvPr>
        </p:nvGraphicFramePr>
        <p:xfrm>
          <a:off x="808896" y="3279627"/>
          <a:ext cx="5168900" cy="2987040"/>
        </p:xfrm>
        <a:graphic>
          <a:graphicData uri="http://schemas.openxmlformats.org/drawingml/2006/table">
            <a:tbl>
              <a:tblPr/>
              <a:tblGrid>
                <a:gridCol w="3060700">
                  <a:extLst>
                    <a:ext uri="{9D8B030D-6E8A-4147-A177-3AD203B41FA5}">
                      <a16:colId xmlns:a16="http://schemas.microsoft.com/office/drawing/2014/main" val="1686516802"/>
                    </a:ext>
                  </a:extLst>
                </a:gridCol>
                <a:gridCol w="901700">
                  <a:extLst>
                    <a:ext uri="{9D8B030D-6E8A-4147-A177-3AD203B41FA5}">
                      <a16:colId xmlns:a16="http://schemas.microsoft.com/office/drawing/2014/main" val="3021233034"/>
                    </a:ext>
                  </a:extLst>
                </a:gridCol>
                <a:gridCol w="1206500">
                  <a:extLst>
                    <a:ext uri="{9D8B030D-6E8A-4147-A177-3AD203B41FA5}">
                      <a16:colId xmlns:a16="http://schemas.microsoft.com/office/drawing/2014/main" val="377426318"/>
                    </a:ext>
                  </a:extLst>
                </a:gridCol>
              </a:tblGrid>
              <a:tr h="200025">
                <a:tc>
                  <a:txBody>
                    <a:bodyPr/>
                    <a:lstStyle/>
                    <a:p>
                      <a:pPr algn="l" fontAlgn="b"/>
                      <a:r>
                        <a:rPr lang="en-US" sz="1400" b="0" i="0" u="none" strike="noStrike" dirty="0">
                          <a:solidFill>
                            <a:srgbClr val="ED7D31"/>
                          </a:solidFill>
                          <a:effectLst/>
                          <a:latin typeface="Trade Gothic LT Std Bold"/>
                        </a:rPr>
                        <a:t>Direct Standards Work</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Trade Gothic LT Std Bold"/>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Trade Gothic LT Std Bold"/>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6416798"/>
                  </a:ext>
                </a:extLst>
              </a:tr>
              <a:tr h="200025">
                <a:tc>
                  <a:txBody>
                    <a:bodyPr/>
                    <a:lstStyle/>
                    <a:p>
                      <a:pPr algn="l" rtl="0" fontAlgn="ctr"/>
                      <a:r>
                        <a:rPr lang="en-US" sz="1400" b="0" i="0" u="none" strike="noStrike" dirty="0">
                          <a:solidFill>
                            <a:srgbClr val="808080"/>
                          </a:solidFill>
                          <a:effectLst/>
                          <a:latin typeface="Arial" panose="020B0604020202020204" pitchFamily="34" charset="0"/>
                        </a:rPr>
                        <a:t>Electric Motors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808080"/>
                          </a:solidFill>
                          <a:effectLst/>
                          <a:latin typeface="Arial" panose="020B0604020202020204" pitchFamily="34" charset="0"/>
                        </a:rPr>
                        <a:t>2014</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808080"/>
                          </a:solidFill>
                          <a:effectLst/>
                          <a:latin typeface="Arial" panose="020B0604020202020204" pitchFamily="34" charset="0"/>
                        </a:rPr>
                        <a:t>2016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4576376"/>
                  </a:ext>
                </a:extLst>
              </a:tr>
              <a:tr h="200025">
                <a:tc>
                  <a:txBody>
                    <a:bodyPr/>
                    <a:lstStyle/>
                    <a:p>
                      <a:pPr algn="l" rtl="0" fontAlgn="ctr"/>
                      <a:r>
                        <a:rPr lang="en-US" sz="1400" b="0" i="0" u="none" strike="noStrike">
                          <a:solidFill>
                            <a:srgbClr val="808080"/>
                          </a:solidFill>
                          <a:effectLst/>
                          <a:latin typeface="Arial" panose="020B0604020202020204" pitchFamily="34" charset="0"/>
                        </a:rPr>
                        <a:t>Battery Chargers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808080"/>
                          </a:solidFill>
                          <a:effectLst/>
                          <a:latin typeface="Arial" panose="020B0604020202020204" pitchFamily="34" charset="0"/>
                        </a:rPr>
                        <a:t>2013</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808080"/>
                          </a:solidFill>
                          <a:effectLst/>
                          <a:latin typeface="Arial" panose="020B0604020202020204" pitchFamily="34" charset="0"/>
                        </a:rPr>
                        <a:t>2014</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04649407"/>
                  </a:ext>
                </a:extLst>
              </a:tr>
              <a:tr h="200025">
                <a:tc>
                  <a:txBody>
                    <a:bodyPr/>
                    <a:lstStyle/>
                    <a:p>
                      <a:pPr algn="l" rtl="0" fontAlgn="ctr"/>
                      <a:r>
                        <a:rPr lang="en-US" sz="1400" b="0" i="0" u="none" strike="noStrike">
                          <a:solidFill>
                            <a:srgbClr val="808080"/>
                          </a:solidFill>
                          <a:effectLst/>
                          <a:latin typeface="Arial" panose="020B0604020202020204" pitchFamily="34" charset="0"/>
                        </a:rPr>
                        <a:t>Rooftop Units (CAC and HP)</a:t>
                      </a:r>
                      <a:endParaRPr lang="en-US" sz="1400" b="0" i="0" u="none" strike="noStrike" dirty="0">
                        <a:solidFill>
                          <a:srgbClr val="80808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808080"/>
                          </a:solidFill>
                          <a:effectLst/>
                          <a:latin typeface="Arial" panose="020B0604020202020204" pitchFamily="34" charset="0"/>
                        </a:rPr>
                        <a:t>2016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808080"/>
                          </a:solidFill>
                          <a:effectLst/>
                          <a:latin typeface="Arial" panose="020B0604020202020204" pitchFamily="34" charset="0"/>
                        </a:rPr>
                        <a:t>2018/2023</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316615401"/>
                  </a:ext>
                </a:extLst>
              </a:tr>
              <a:tr h="200025">
                <a:tc>
                  <a:txBody>
                    <a:bodyPr/>
                    <a:lstStyle/>
                    <a:p>
                      <a:pPr algn="l" rtl="0" fontAlgn="ctr"/>
                      <a:r>
                        <a:rPr lang="en-US" sz="1400" b="0" i="0" u="none" strike="noStrike" dirty="0">
                          <a:solidFill>
                            <a:srgbClr val="808080"/>
                          </a:solidFill>
                          <a:effectLst/>
                          <a:latin typeface="Arial" panose="020B0604020202020204" pitchFamily="34" charset="0"/>
                        </a:rPr>
                        <a:t>Walk-in Coolers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808080"/>
                          </a:solidFill>
                          <a:effectLst/>
                          <a:latin typeface="Arial" panose="020B0604020202020204" pitchFamily="34" charset="0"/>
                        </a:rPr>
                        <a:t>2014/2017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808080"/>
                          </a:solidFill>
                          <a:effectLst/>
                          <a:latin typeface="Arial" panose="020B0604020202020204" pitchFamily="34" charset="0"/>
                        </a:rPr>
                        <a:t>2017/2020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273105202"/>
                  </a:ext>
                </a:extLst>
              </a:tr>
              <a:tr h="200025">
                <a:tc>
                  <a:txBody>
                    <a:bodyPr/>
                    <a:lstStyle/>
                    <a:p>
                      <a:pPr algn="l" rtl="0" fontAlgn="ctr"/>
                      <a:r>
                        <a:rPr lang="en-US" sz="1400" b="0" i="0" u="none" strike="noStrike" dirty="0">
                          <a:solidFill>
                            <a:srgbClr val="808080"/>
                          </a:solidFill>
                          <a:effectLst/>
                          <a:latin typeface="Arial" panose="020B0604020202020204" pitchFamily="34" charset="0"/>
                        </a:rPr>
                        <a:t>Commercial Refrigeration Equipment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808080"/>
                          </a:solidFill>
                          <a:effectLst/>
                          <a:latin typeface="Arial" panose="020B0604020202020204" pitchFamily="34" charset="0"/>
                        </a:rPr>
                        <a:t>2014</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808080"/>
                          </a:solidFill>
                          <a:effectLst/>
                          <a:latin typeface="Arial" panose="020B0604020202020204" pitchFamily="34" charset="0"/>
                        </a:rPr>
                        <a:t>2017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120316017"/>
                  </a:ext>
                </a:extLst>
              </a:tr>
              <a:tr h="200025">
                <a:tc>
                  <a:txBody>
                    <a:bodyPr/>
                    <a:lstStyle/>
                    <a:p>
                      <a:pPr algn="l" rtl="0" fontAlgn="ctr"/>
                      <a:r>
                        <a:rPr lang="en-US" sz="1400" b="0" i="0" u="none" strike="noStrike">
                          <a:solidFill>
                            <a:srgbClr val="808080"/>
                          </a:solidFill>
                          <a:effectLst/>
                          <a:latin typeface="Arial" panose="020B0604020202020204" pitchFamily="34" charset="0"/>
                        </a:rPr>
                        <a:t>Furnace Fans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808080"/>
                          </a:solidFill>
                          <a:effectLst/>
                          <a:latin typeface="Arial" panose="020B0604020202020204" pitchFamily="34" charset="0"/>
                        </a:rPr>
                        <a:t>2014</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808080"/>
                          </a:solidFill>
                          <a:effectLst/>
                          <a:latin typeface="Arial" panose="020B0604020202020204" pitchFamily="34" charset="0"/>
                        </a:rPr>
                        <a:t>2019</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521523432"/>
                  </a:ext>
                </a:extLst>
              </a:tr>
              <a:tr h="200025">
                <a:tc>
                  <a:txBody>
                    <a:bodyPr/>
                    <a:lstStyle/>
                    <a:p>
                      <a:pPr algn="l" rtl="0" fontAlgn="ctr"/>
                      <a:r>
                        <a:rPr lang="en-US" sz="1400" b="0" i="0" u="none" strike="noStrike" dirty="0">
                          <a:solidFill>
                            <a:srgbClr val="808080"/>
                          </a:solidFill>
                          <a:effectLst/>
                          <a:latin typeface="Arial" panose="020B0604020202020204" pitchFamily="34" charset="0"/>
                        </a:rPr>
                        <a:t>Ceiling Fans/Kits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808080"/>
                          </a:solidFill>
                          <a:effectLst/>
                          <a:latin typeface="Arial" panose="020B0604020202020204" pitchFamily="34" charset="0"/>
                        </a:rPr>
                        <a:t>2016/2017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808080"/>
                          </a:solidFill>
                          <a:effectLst/>
                          <a:latin typeface="Arial" panose="020B0604020202020204" pitchFamily="34" charset="0"/>
                        </a:rPr>
                        <a:t>2019/2020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97747532"/>
                  </a:ext>
                </a:extLst>
              </a:tr>
              <a:tr h="200025">
                <a:tc>
                  <a:txBody>
                    <a:bodyPr/>
                    <a:lstStyle/>
                    <a:p>
                      <a:pPr algn="l" rtl="0" fontAlgn="ctr"/>
                      <a:r>
                        <a:rPr lang="en-US" sz="1400" b="0" i="0" u="none" strike="noStrike" dirty="0">
                          <a:solidFill>
                            <a:srgbClr val="808080"/>
                          </a:solidFill>
                          <a:effectLst/>
                          <a:latin typeface="Arial" panose="020B0604020202020204" pitchFamily="34" charset="0"/>
                        </a:rPr>
                        <a:t>Fluorescent Lamp Ballasts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808080"/>
                          </a:solidFill>
                          <a:effectLst/>
                          <a:latin typeface="Arial" panose="020B0604020202020204" pitchFamily="34" charset="0"/>
                        </a:rPr>
                        <a:t>2011</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808080"/>
                          </a:solidFill>
                          <a:effectLst/>
                          <a:latin typeface="Arial" panose="020B0604020202020204" pitchFamily="34" charset="0"/>
                        </a:rPr>
                        <a:t>2014</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961647803"/>
                  </a:ext>
                </a:extLst>
              </a:tr>
              <a:tr h="200025">
                <a:tc>
                  <a:txBody>
                    <a:bodyPr/>
                    <a:lstStyle/>
                    <a:p>
                      <a:pPr algn="l" rtl="0" fontAlgn="ctr"/>
                      <a:r>
                        <a:rPr lang="en-US" sz="1400" b="0" i="0" u="none" strike="noStrike" dirty="0">
                          <a:solidFill>
                            <a:srgbClr val="808080"/>
                          </a:solidFill>
                          <a:effectLst/>
                          <a:latin typeface="Arial" panose="020B0604020202020204" pitchFamily="34" charset="0"/>
                        </a:rPr>
                        <a:t>Small Electric Motors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808080"/>
                          </a:solidFill>
                          <a:effectLst/>
                          <a:latin typeface="Arial" panose="020B0604020202020204" pitchFamily="34" charset="0"/>
                        </a:rPr>
                        <a:t>2010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808080"/>
                          </a:solidFill>
                          <a:effectLst/>
                          <a:latin typeface="Arial" panose="020B0604020202020204" pitchFamily="34" charset="0"/>
                        </a:rPr>
                        <a:t>2015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513329697"/>
                  </a:ext>
                </a:extLst>
              </a:tr>
              <a:tr h="200025">
                <a:tc>
                  <a:txBody>
                    <a:bodyPr/>
                    <a:lstStyle/>
                    <a:p>
                      <a:pPr algn="l" rtl="0" fontAlgn="ctr"/>
                      <a:r>
                        <a:rPr lang="en-US" sz="1400" b="0" i="0" u="none" strike="noStrike" dirty="0">
                          <a:solidFill>
                            <a:srgbClr val="808080"/>
                          </a:solidFill>
                          <a:effectLst/>
                          <a:latin typeface="Arial" panose="020B0604020202020204" pitchFamily="34" charset="0"/>
                        </a:rPr>
                        <a:t>External Power Supplies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808080"/>
                          </a:solidFill>
                          <a:effectLst/>
                          <a:latin typeface="Arial" panose="020B0604020202020204" pitchFamily="34" charset="0"/>
                        </a:rPr>
                        <a:t>2014</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808080"/>
                          </a:solidFill>
                          <a:effectLst/>
                          <a:latin typeface="Arial" panose="020B0604020202020204" pitchFamily="34" charset="0"/>
                        </a:rPr>
                        <a:t>2016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668381982"/>
                  </a:ext>
                </a:extLst>
              </a:tr>
              <a:tr h="200025">
                <a:tc>
                  <a:txBody>
                    <a:bodyPr/>
                    <a:lstStyle/>
                    <a:p>
                      <a:pPr algn="l" rtl="0" fontAlgn="ctr"/>
                      <a:r>
                        <a:rPr lang="en-US" sz="1400" b="0" i="0" u="none" strike="noStrike">
                          <a:solidFill>
                            <a:srgbClr val="808080"/>
                          </a:solidFill>
                          <a:effectLst/>
                          <a:latin typeface="Arial" panose="020B0604020202020204" pitchFamily="34" charset="0"/>
                        </a:rPr>
                        <a:t>Refrigerated Beverage Machines</a:t>
                      </a:r>
                      <a:endParaRPr lang="en-US" sz="1400" b="0" i="0" u="none" strike="noStrike" dirty="0">
                        <a:solidFill>
                          <a:srgbClr val="80808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dirty="0">
                          <a:solidFill>
                            <a:srgbClr val="808080"/>
                          </a:solidFill>
                          <a:effectLst/>
                          <a:latin typeface="Arial" panose="020B0604020202020204" pitchFamily="34" charset="0"/>
                        </a:rPr>
                        <a:t>2016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808080"/>
                          </a:solidFill>
                          <a:effectLst/>
                          <a:latin typeface="Arial" panose="020B0604020202020204" pitchFamily="34" charset="0"/>
                        </a:rPr>
                        <a:t>2019</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17381848"/>
                  </a:ext>
                </a:extLst>
              </a:tr>
              <a:tr h="190500">
                <a:tc>
                  <a:txBody>
                    <a:bodyPr/>
                    <a:lstStyle/>
                    <a:p>
                      <a:pPr algn="l" rtl="0" fontAlgn="ctr"/>
                      <a:r>
                        <a:rPr lang="en-US" sz="1400" b="0" i="0" u="none" strike="noStrike">
                          <a:solidFill>
                            <a:srgbClr val="808080"/>
                          </a:solidFill>
                          <a:effectLst/>
                          <a:latin typeface="Arial" panose="020B0604020202020204" pitchFamily="34" charset="0"/>
                        </a:rPr>
                        <a:t>Pre-rinse Spray Valves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dirty="0">
                          <a:solidFill>
                            <a:srgbClr val="808080"/>
                          </a:solidFill>
                          <a:effectLst/>
                          <a:latin typeface="Arial" panose="020B0604020202020204" pitchFamily="34" charset="0"/>
                        </a:rPr>
                        <a:t>2016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808080"/>
                          </a:solidFill>
                          <a:effectLst/>
                          <a:latin typeface="Arial" panose="020B0604020202020204" pitchFamily="34" charset="0"/>
                        </a:rPr>
                        <a:t>2019</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210152417"/>
                  </a:ext>
                </a:extLst>
              </a:tr>
              <a:tr h="200025">
                <a:tc>
                  <a:txBody>
                    <a:bodyPr/>
                    <a:lstStyle/>
                    <a:p>
                      <a:pPr algn="l" rtl="0" fontAlgn="ctr"/>
                      <a:r>
                        <a:rPr lang="en-US" sz="1400" b="0" i="0" u="none" strike="noStrike">
                          <a:solidFill>
                            <a:srgbClr val="808080"/>
                          </a:solidFill>
                          <a:effectLst/>
                          <a:latin typeface="Arial" panose="020B0604020202020204" pitchFamily="34" charset="0"/>
                        </a:rPr>
                        <a:t>Pumps, Commercial and Industrial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400" b="0" i="0" u="none" strike="noStrike" dirty="0">
                          <a:solidFill>
                            <a:srgbClr val="808080"/>
                          </a:solidFill>
                          <a:effectLst/>
                          <a:latin typeface="Arial" panose="020B0604020202020204" pitchFamily="34" charset="0"/>
                        </a:rPr>
                        <a:t>2016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400" b="0" i="0" u="none" strike="noStrike" dirty="0">
                          <a:solidFill>
                            <a:srgbClr val="808080"/>
                          </a:solidFill>
                          <a:effectLst/>
                          <a:latin typeface="Arial" panose="020B0604020202020204" pitchFamily="34" charset="0"/>
                        </a:rPr>
                        <a:t>2020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87089637"/>
                  </a:ext>
                </a:extLst>
              </a:tr>
            </a:tbl>
          </a:graphicData>
        </a:graphic>
      </p:graphicFrame>
      <p:pic>
        <p:nvPicPr>
          <p:cNvPr id="8" name="Picture 7">
            <a:extLst>
              <a:ext uri="{FF2B5EF4-FFF2-40B4-BE49-F238E27FC236}">
                <a16:creationId xmlns:a16="http://schemas.microsoft.com/office/drawing/2014/main" id="{0445F3C7-C7D6-47B1-A7AE-A1D204CA7B5B}"/>
              </a:ext>
            </a:extLst>
          </p:cNvPr>
          <p:cNvPicPr>
            <a:picLocks noChangeAspect="1"/>
          </p:cNvPicPr>
          <p:nvPr/>
        </p:nvPicPr>
        <p:blipFill>
          <a:blip r:embed="rId3"/>
          <a:stretch>
            <a:fillRect/>
          </a:stretch>
        </p:blipFill>
        <p:spPr>
          <a:xfrm>
            <a:off x="808896" y="1173151"/>
            <a:ext cx="5182257" cy="600600"/>
          </a:xfrm>
          <a:prstGeom prst="rect">
            <a:avLst/>
          </a:prstGeom>
        </p:spPr>
      </p:pic>
    </p:spTree>
    <p:extLst>
      <p:ext uri="{BB962C8B-B14F-4D97-AF65-F5344CB8AC3E}">
        <p14:creationId xmlns:p14="http://schemas.microsoft.com/office/powerpoint/2010/main" val="2257127535"/>
      </p:ext>
    </p:extLst>
  </p:cSld>
  <p:clrMapOvr>
    <a:masterClrMapping/>
  </p:clrMapOvr>
</p:sld>
</file>

<file path=ppt/theme/theme1.xml><?xml version="1.0" encoding="utf-8"?>
<a:theme xmlns:a="http://schemas.openxmlformats.org/drawingml/2006/main" name="Default Theme">
  <a:themeElements>
    <a:clrScheme name="NEEA - One">
      <a:dk1>
        <a:srgbClr val="0083CA"/>
      </a:dk1>
      <a:lt1>
        <a:sysClr val="window" lastClr="FFFFFF"/>
      </a:lt1>
      <a:dk2>
        <a:srgbClr val="0083CA"/>
      </a:dk2>
      <a:lt2>
        <a:srgbClr val="FFFFFF"/>
      </a:lt2>
      <a:accent1>
        <a:srgbClr val="8DC63F"/>
      </a:accent1>
      <a:accent2>
        <a:srgbClr val="F37121"/>
      </a:accent2>
      <a:accent3>
        <a:srgbClr val="00AEEF"/>
      </a:accent3>
      <a:accent4>
        <a:srgbClr val="8F4F8E"/>
      </a:accent4>
      <a:accent5>
        <a:srgbClr val="FFE11B"/>
      </a:accent5>
      <a:accent6>
        <a:srgbClr val="00345B"/>
      </a:accent6>
      <a:hlink>
        <a:srgbClr val="CDDC29"/>
      </a:hlink>
      <a:folHlink>
        <a:srgbClr val="F9BB2D"/>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EA Powerpoint Template.pptx [Read-Only]" id="{AFE5F7D6-7F6D-486B-9020-90F15DC3FE03}" vid="{BF5301ED-6886-4ED4-8736-4F23DF6884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NEEA Core Document" ma:contentTypeID="0x010100F6262F0A7F2EBC449AADF4C50ACDDB6A002F2353087159964AB34C2C4C615C6749" ma:contentTypeVersion="18" ma:contentTypeDescription="NEEA's core content type" ma:contentTypeScope="" ma:versionID="d3374d5d5aeedeba3209a225e695360e">
  <xsd:schema xmlns:xsd="http://www.w3.org/2001/XMLSchema" xmlns:xs="http://www.w3.org/2001/XMLSchema" xmlns:p="http://schemas.microsoft.com/office/2006/metadata/properties" xmlns:ns2="b0026184-765f-4768-b711-70a371f96413" xmlns:ns3="4a6b8929-7c89-4aff-9357-627c290dba61" targetNamespace="http://schemas.microsoft.com/office/2006/metadata/properties" ma:root="true" ma:fieldsID="618c763dd2026d993a5ef7779d0f3b40" ns2:_="" ns3:_="">
    <xsd:import namespace="b0026184-765f-4768-b711-70a371f96413"/>
    <xsd:import namespace="4a6b8929-7c89-4aff-9357-627c290dba61"/>
    <xsd:element name="properties">
      <xsd:complexType>
        <xsd:sequence>
          <xsd:element name="documentManagement">
            <xsd:complexType>
              <xsd:all>
                <xsd:element ref="ns2:Document_x0020_Owner" minOccurs="0"/>
                <xsd:element ref="ns2:af37d51591e54ee792e4452031f0e71e" minOccurs="0"/>
                <xsd:element ref="ns2:TaxCatchAll" minOccurs="0"/>
                <xsd:element ref="ns2:TaxCatchAllLabel" minOccurs="0"/>
                <xsd:element ref="ns3:Folder" minOccurs="0"/>
                <xsd:element ref="ns2:Pertinent_x0020_Year" minOccurs="0"/>
                <xsd:element ref="ns3:Meeting" minOccurs="0"/>
                <xsd:element ref="ns2:SharedWithUser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026184-765f-4768-b711-70a371f96413" elementFormDefault="qualified">
    <xsd:import namespace="http://schemas.microsoft.com/office/2006/documentManagement/types"/>
    <xsd:import namespace="http://schemas.microsoft.com/office/infopath/2007/PartnerControls"/>
    <xsd:element name="Document_x0020_Owner" ma:index="2" nillable="true" ma:displayName="Asset Owner" ma:description="The NEEA Employee responsible for the content of this file." ma:list="UserInfo" ma:SharePointGroup="0" ma:internalName="Document_x0020_Owner"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f37d51591e54ee792e4452031f0e71e" ma:index="7" nillable="true" ma:taxonomy="true" ma:internalName="af37d51591e54ee792e4452031f0e71e" ma:taxonomyFieldName="Classification_x0020_Level" ma:displayName="Classification Level" ma:readOnly="false" ma:default="" ma:fieldId="{af37d515-91e5-4ee7-92e4-452031f0e71e}" ma:sspId="a0d54e93-d257-444a-897f-4bd885f63bd7" ma:termSetId="1b8bac97-d0b1-4a0d-81f6-dbb4ea88b68e" ma:anchorId="00000000-0000-0000-0000-000000000000" ma:open="false" ma:isKeyword="false">
      <xsd:complexType>
        <xsd:sequence>
          <xsd:element ref="pc:Terms" minOccurs="0" maxOccurs="1"/>
        </xsd:sequence>
      </xsd:complexType>
    </xsd:element>
    <xsd:element name="TaxCatchAll" ma:index="8" nillable="true" ma:displayName="Taxonomy Catch All Column" ma:description="" ma:hidden="true" ma:list="{ee390a5f-87e8-4c27-80a2-66d0e998c21b}" ma:internalName="TaxCatchAll" ma:showField="CatchAllData" ma:web="b0026184-765f-4768-b711-70a371f96413">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ee390a5f-87e8-4c27-80a2-66d0e998c21b}" ma:internalName="TaxCatchAllLabel" ma:readOnly="true" ma:showField="CatchAllDataLabel" ma:web="b0026184-765f-4768-b711-70a371f96413">
      <xsd:complexType>
        <xsd:complexContent>
          <xsd:extension base="dms:MultiChoiceLookup">
            <xsd:sequence>
              <xsd:element name="Value" type="dms:Lookup" maxOccurs="unbounded" minOccurs="0" nillable="true"/>
            </xsd:sequence>
          </xsd:extension>
        </xsd:complexContent>
      </xsd:complexType>
    </xsd:element>
    <xsd:element name="Pertinent_x0020_Year" ma:index="14" nillable="true" ma:displayName="Pertinent Year" ma:description="Select the pertinent year for the information contained within this file." ma:format="Dropdown" ma:internalName="Pertinent_x0020_Year">
      <xsd:simpleType>
        <xsd:restriction base="dms:Choice">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Pre-1997"/>
        </xsd:restriction>
      </xsd:simpleType>
    </xsd:element>
    <xsd:element name="SharedWithUsers" ma:index="1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a6b8929-7c89-4aff-9357-627c290dba61" elementFormDefault="qualified">
    <xsd:import namespace="http://schemas.microsoft.com/office/2006/documentManagement/types"/>
    <xsd:import namespace="http://schemas.microsoft.com/office/infopath/2007/PartnerControls"/>
    <xsd:element name="Folder" ma:index="13" nillable="true" ma:displayName="Folder" ma:format="Dropdown" ma:internalName="Folder">
      <xsd:simpleType>
        <xsd:restriction base="dms:Choice">
          <xsd:enumeration value="Packet"/>
          <xsd:enumeration value="Slides"/>
          <xsd:enumeration value="Follow-Up"/>
          <xsd:enumeration value="Template"/>
          <xsd:enumeration value="Archive"/>
        </xsd:restriction>
      </xsd:simpleType>
    </xsd:element>
    <xsd:element name="Meeting" ma:index="15" nillable="true" ma:displayName="Meeting" ma:format="DateOnly" ma:internalName="Meeting">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f37d51591e54ee792e4452031f0e71e xmlns="b0026184-765f-4768-b711-70a371f96413">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5b6ac73b-3563-437c-962f-135d9f32fb97</TermId>
        </TermInfo>
      </Terms>
    </af37d51591e54ee792e4452031f0e71e>
    <TaxCatchAll xmlns="b0026184-765f-4768-b711-70a371f96413">
      <Value>44</Value>
    </TaxCatchAll>
    <Document_x0020_Owner xmlns="b0026184-765f-4768-b711-70a371f96413">
      <UserInfo>
        <DisplayName>Ryan Brown</DisplayName>
        <AccountId>207</AccountId>
        <AccountType/>
      </UserInfo>
    </Document_x0020_Owner>
    <Pertinent_x0020_Year xmlns="b0026184-765f-4768-b711-70a371f96413">2018</Pertinent_x0020_Year>
    <Folder xmlns="4a6b8929-7c89-4aff-9357-627c290dba61">Slides</Folder>
    <Meeting xmlns="4a6b8929-7c89-4aff-9357-627c290dba61">2019-04-24T07:00:00+00:00</Meeting>
  </documentManagement>
</p:properties>
</file>

<file path=customXml/itemProps1.xml><?xml version="1.0" encoding="utf-8"?>
<ds:datastoreItem xmlns:ds="http://schemas.openxmlformats.org/officeDocument/2006/customXml" ds:itemID="{28F18942-DEE1-4120-8B2B-80D6028757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026184-765f-4768-b711-70a371f96413"/>
    <ds:schemaRef ds:uri="4a6b8929-7c89-4aff-9357-627c290dba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858F4C-AFAF-43CE-94CF-6EBE8B7F5ED1}">
  <ds:schemaRefs>
    <ds:schemaRef ds:uri="http://schemas.microsoft.com/sharepoint/events"/>
  </ds:schemaRefs>
</ds:datastoreItem>
</file>

<file path=customXml/itemProps3.xml><?xml version="1.0" encoding="utf-8"?>
<ds:datastoreItem xmlns:ds="http://schemas.openxmlformats.org/officeDocument/2006/customXml" ds:itemID="{F6EA7D3C-E141-47EE-808A-319AF38288D4}">
  <ds:schemaRefs>
    <ds:schemaRef ds:uri="http://schemas.microsoft.com/sharepoint/v3/contenttype/forms"/>
  </ds:schemaRefs>
</ds:datastoreItem>
</file>

<file path=customXml/itemProps4.xml><?xml version="1.0" encoding="utf-8"?>
<ds:datastoreItem xmlns:ds="http://schemas.openxmlformats.org/officeDocument/2006/customXml" ds:itemID="{830B0C6A-0DAB-453A-880B-C895EC3619E9}">
  <ds:schemaRefs>
    <ds:schemaRef ds:uri="b0026184-765f-4768-b711-70a371f96413"/>
    <ds:schemaRef ds:uri="http://purl.org/dc/elements/1.1/"/>
    <ds:schemaRef ds:uri="http://schemas.microsoft.com/office/2006/metadata/properties"/>
    <ds:schemaRef ds:uri="4a6b8929-7c89-4aff-9357-627c290dba6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23930</TotalTime>
  <Words>949</Words>
  <Application>Microsoft Macintosh PowerPoint</Application>
  <PresentationFormat>On-screen Show (4:3)</PresentationFormat>
  <Paragraphs>154</Paragraphs>
  <Slides>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Franklin Gothic Book</vt:lpstr>
      <vt:lpstr>Helvetica</vt:lpstr>
      <vt:lpstr>Trade Gothic LT Std Bold</vt:lpstr>
      <vt:lpstr>Verdana</vt:lpstr>
      <vt:lpstr>Default Theme</vt:lpstr>
      <vt:lpstr>Integrating Market Transformation and Codes and Standards   - NW Approach</vt:lpstr>
      <vt:lpstr>NW C&amp;S Overview</vt:lpstr>
      <vt:lpstr>NEEA’s Codes Work</vt:lpstr>
      <vt:lpstr>NEEA’s Standards Work (Examples)</vt:lpstr>
      <vt:lpstr>NW Approach to MT / C&amp;S Integration</vt:lpstr>
      <vt:lpstr>HPWH Logic Model Example</vt:lpstr>
      <vt:lpstr>HPWH MPI Example</vt:lpstr>
      <vt:lpstr>NEEA MT - C&amp;S Energy Savings &amp; Attribution</vt:lpstr>
      <vt:lpstr>PowerPoint Presentation</vt:lpstr>
    </vt:vector>
  </TitlesOfParts>
  <Company>FW,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Workshop:  Savings and Cost Effectiveness</dc:title>
  <dc:creator>Stephanie Rider</dc:creator>
  <cp:lastModifiedBy>Jonathan Raab</cp:lastModifiedBy>
  <cp:revision>237</cp:revision>
  <cp:lastPrinted>2019-04-23T16:14:39Z</cp:lastPrinted>
  <dcterms:created xsi:type="dcterms:W3CDTF">2018-12-14T20:47:34Z</dcterms:created>
  <dcterms:modified xsi:type="dcterms:W3CDTF">2020-09-16T12:53:33Z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0x010100F6262F0A7F2EBC449AADF4C50ACDDB6A002F2353087159964AB34C2C4C615C6749</vt:lpwstr>
  </property>
  <property fmtid="{D5CDD505-2E9C-101B-9397-08002B2CF9AE}" pid="3" name="Classification_x0020_Level">
    <vt:lpwstr/>
  </property>
  <property fmtid="{D5CDD505-2E9C-101B-9397-08002B2CF9AE}" pid="4" name="Document_x0020_Type">
    <vt:lpwstr/>
  </property>
  <property fmtid="{D5CDD505-2E9C-101B-9397-08002B2CF9AE}" pid="5" name="Stakeholder">
    <vt:lpwstr/>
  </property>
  <property fmtid="{D5CDD505-2E9C-101B-9397-08002B2CF9AE}" pid="6" name="Department_x0020_or_x0020_Function">
    <vt:lpwstr/>
  </property>
  <property fmtid="{D5CDD505-2E9C-101B-9397-08002B2CF9AE}" pid="7" name="Department or Function">
    <vt:lpwstr/>
  </property>
  <property fmtid="{D5CDD505-2E9C-101B-9397-08002B2CF9AE}" pid="8" name="Document Type">
    <vt:lpwstr/>
  </property>
  <property fmtid="{D5CDD505-2E9C-101B-9397-08002B2CF9AE}" pid="9" name="Classification Level">
    <vt:lpwstr>44;#Public|5b6ac73b-3563-437c-962f-135d9f32fb97</vt:lpwstr>
  </property>
</Properties>
</file>