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366" r:id="rId3"/>
    <p:sldId id="331" r:id="rId4"/>
    <p:sldId id="412" r:id="rId5"/>
    <p:sldId id="330" r:id="rId6"/>
    <p:sldId id="362" r:id="rId7"/>
    <p:sldId id="367" r:id="rId8"/>
    <p:sldId id="387" r:id="rId9"/>
    <p:sldId id="346" r:id="rId10"/>
    <p:sldId id="425" r:id="rId11"/>
    <p:sldId id="428" r:id="rId12"/>
    <p:sldId id="429" r:id="rId13"/>
    <p:sldId id="430" r:id="rId14"/>
    <p:sldId id="347" r:id="rId15"/>
    <p:sldId id="432" r:id="rId16"/>
    <p:sldId id="443" r:id="rId17"/>
    <p:sldId id="434" r:id="rId18"/>
    <p:sldId id="439" r:id="rId19"/>
    <p:sldId id="447" r:id="rId20"/>
    <p:sldId id="449" r:id="rId21"/>
    <p:sldId id="437" r:id="rId22"/>
    <p:sldId id="446" r:id="rId23"/>
    <p:sldId id="433" r:id="rId24"/>
    <p:sldId id="440" r:id="rId25"/>
    <p:sldId id="442" r:id="rId26"/>
    <p:sldId id="441" r:id="rId27"/>
    <p:sldId id="409" r:id="rId28"/>
    <p:sldId id="444" r:id="rId29"/>
    <p:sldId id="431" r:id="rId30"/>
    <p:sldId id="436" r:id="rId31"/>
    <p:sldId id="364" r:id="rId32"/>
    <p:sldId id="272" r:id="rId33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wanth Reddy" initials="YR" lastIdx="10" clrIdx="0">
    <p:extLst>
      <p:ext uri="{19B8F6BF-5375-455C-9EA6-DF929625EA0E}">
        <p15:presenceInfo xmlns:p15="http://schemas.microsoft.com/office/powerpoint/2012/main" userId="2da03e1b5cba7a43" providerId="Windows Live"/>
      </p:ext>
    </p:extLst>
  </p:cmAuthor>
  <p:cmAuthor id="2" name="Joseph Lande" initials="JL" lastIdx="12" clrIdx="1">
    <p:extLst>
      <p:ext uri="{19B8F6BF-5375-455C-9EA6-DF929625EA0E}">
        <p15:presenceInfo xmlns:p15="http://schemas.microsoft.com/office/powerpoint/2012/main" userId="S-1-5-21-1964066406-3760829046-254945157-2170" providerId="AD"/>
      </p:ext>
    </p:extLst>
  </p:cmAuthor>
  <p:cmAuthor id="3" name="Jenn Kreutzer" initials="JK" lastIdx="23" clrIdx="2">
    <p:extLst>
      <p:ext uri="{19B8F6BF-5375-455C-9EA6-DF929625EA0E}">
        <p15:presenceInfo xmlns:p15="http://schemas.microsoft.com/office/powerpoint/2012/main" userId="S-1-5-21-1964066406-3760829046-254945157-2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20"/>
    <a:srgbClr val="58595B"/>
    <a:srgbClr val="338F5E"/>
    <a:srgbClr val="0D4A3E"/>
    <a:srgbClr val="FFFFFF"/>
    <a:srgbClr val="338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57" autoAdjust="0"/>
  </p:normalViewPr>
  <p:slideViewPr>
    <p:cSldViewPr>
      <p:cViewPr varScale="1">
        <p:scale>
          <a:sx n="63" d="100"/>
          <a:sy n="63" d="100"/>
        </p:scale>
        <p:origin x="62" y="73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032B7-6E8A-4AD0-89DA-69584F30A39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488E-54D7-43B8-B339-10E6D595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4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2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800" dirty="0"/>
            </a:br>
            <a:endParaRPr lang="en-US" sz="1200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2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3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c8b0dcb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c8b0dcb2_0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289036" indent="-289036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0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1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c8b0dcb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c8b0dcb2_0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289036" indent="-289036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8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c8b0dcb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c8b0dcb2_0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289036" indent="-289036">
              <a:buFont typeface="Arial" panose="020B0604020202020204" pitchFamily="34" charset="0"/>
              <a:buChar char="•"/>
            </a:pPr>
            <a:endParaRPr lang="en-US" baseline="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35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ec8b0dc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ec8b0dcb2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0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4113"/>
            <a:ext cx="553720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D9E3-439E-354B-B596-2AA51B34C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MCE’s Current Service Territory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D9E3-439E-354B-B596-2AA51B34C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4488E-54D7-43B8-B339-10E6D5959A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105150"/>
            <a:ext cx="9144000" cy="762000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/>
          <a:lstStyle>
            <a:lvl1pPr marL="0" indent="0" algn="ctr">
              <a:buNone/>
              <a:defRPr sz="4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PPT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67150"/>
            <a:ext cx="9144000" cy="533400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Sub-title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CD4E0-54A5-244F-913D-D909FF1720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3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7"/>
          <p:cNvSpPr/>
          <p:nvPr userDrawn="1"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0"/>
            <a:ext cx="3143250" cy="5143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733800" y="209550"/>
            <a:ext cx="5410200" cy="4933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2800"/>
            </a:lvl1pPr>
            <a:lvl2pPr marL="742877" indent="-285722">
              <a:buFont typeface="Arial" panose="020B0604020202020204" pitchFamily="34" charset="0"/>
              <a:buChar char="•"/>
              <a:defRPr sz="2400"/>
            </a:lvl2pPr>
            <a:lvl3pPr marL="1257211" indent="-342900">
              <a:buFont typeface="Century Gothic" panose="020B0502020202020204" pitchFamily="34" charset="0"/>
              <a:buChar char="―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8CAFB-599B-AE4B-97F0-790787742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6D815-A239-1E4D-A2DF-78AA03C02D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3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0"/>
            <a:ext cx="9153317" cy="516255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1809750"/>
            <a:ext cx="9150350" cy="1600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EF0D6-D77A-5A4A-956C-E156EDFF8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5B7FA-6738-2041-BCF0-0DD5EF2455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0"/>
            <a:ext cx="9153317" cy="516255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809750"/>
            <a:ext cx="7705936" cy="1600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8064" y="1504950"/>
            <a:ext cx="7705936" cy="6858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FF48A-31AF-A04E-8BF5-5D38ACBBB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A91F3-1247-C14C-81E1-AB7B46986E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4250498"/>
            <a:ext cx="9150350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040948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6CFB1-3F88-FB4F-9F10-5CA005FCC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FEC94-1A0C-474A-9C28-6A57CD5A9D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6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4040949"/>
            <a:ext cx="9150350" cy="110255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" y="0"/>
            <a:ext cx="9153525" cy="4040188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173E1-88E3-FD4E-977A-427B62449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8850-D42E-5942-9EF0-9EA4655AA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8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4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4040949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4040949"/>
            <a:ext cx="9150350" cy="110255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33350"/>
            <a:ext cx="8534400" cy="3906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AF644-47E3-A64B-AED0-35E8951A1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8EBB0-B82A-6A48-900E-FCB63B751A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76216" cy="29337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" name="Shape 87"/>
          <p:cNvSpPr/>
          <p:nvPr userDrawn="1"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8" name="Shape 87"/>
          <p:cNvSpPr/>
          <p:nvPr userDrawn="1"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5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16C926-0491-F64F-84CC-A9064C3A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90070-384B-EC4C-8399-9AD73B6A3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6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76216" cy="29337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" name="Shape 87"/>
          <p:cNvSpPr/>
          <p:nvPr userDrawn="1"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8" name="Shape 87"/>
          <p:cNvSpPr/>
          <p:nvPr userDrawn="1"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5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DA1CB2-8919-E443-B718-EC2E43BFE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245" y="4797349"/>
            <a:ext cx="378876" cy="319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EA521-14C7-0E47-B6D8-D706D073D1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4" y="256163"/>
            <a:ext cx="5864225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76216" cy="29337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" name="Shape 87"/>
          <p:cNvSpPr/>
          <p:nvPr userDrawn="1"/>
        </p:nvSpPr>
        <p:spPr>
          <a:xfrm>
            <a:off x="3175001" y="1"/>
            <a:ext cx="5969001" cy="1341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8" name="Shape 87"/>
          <p:cNvSpPr/>
          <p:nvPr userDrawn="1"/>
        </p:nvSpPr>
        <p:spPr>
          <a:xfrm>
            <a:off x="2" y="3022600"/>
            <a:ext cx="3076214" cy="2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181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5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943350"/>
            <a:ext cx="2514600" cy="7620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175000" y="1428750"/>
            <a:ext cx="5969000" cy="37147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56367-B480-2F47-A3A4-63459B48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69003-C781-6543-92D6-068098D59D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1352550"/>
            <a:ext cx="8839200" cy="3790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800"/>
            </a:lvl1pPr>
            <a:lvl2pPr marL="742877" indent="-285722">
              <a:buFont typeface="Arial" panose="020B0604020202020204" pitchFamily="34" charset="0"/>
              <a:buChar char="•"/>
              <a:defRPr sz="2400"/>
            </a:lvl2pPr>
            <a:lvl3pPr marL="914310" indent="0">
              <a:buNone/>
              <a:defRPr/>
            </a:lvl3pPr>
            <a:lvl4pPr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B994F-4386-8344-96EC-11700D18C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30A7C-D0B9-9141-81C9-8F17AA0601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0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87"/>
          <p:cNvSpPr/>
          <p:nvPr userDrawn="1"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87"/>
          <p:cNvSpPr/>
          <p:nvPr userDrawn="1"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276600" y="1235075"/>
            <a:ext cx="5867400" cy="3122613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09550"/>
            <a:ext cx="9150350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4443414"/>
            <a:ext cx="5029200" cy="71659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629154"/>
            <a:ext cx="2438400" cy="6127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20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5049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" y="27241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C5A9EF-C427-9244-A22C-2FA74BF8B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ED3CB0-6653-C341-8F6F-40D958DDAD3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276350"/>
            <a:ext cx="9144000" cy="3867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F1046-A91D-5A41-BA81-C9E7126B0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245" y="4797349"/>
            <a:ext cx="378876" cy="319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0F054-6DA0-4F4D-BF0E-437ADC666E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1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3" y="-19050"/>
            <a:ext cx="9153317" cy="112160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7" y="-19050"/>
            <a:ext cx="9150350" cy="1121602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0" y="1276350"/>
            <a:ext cx="9144000" cy="3867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2796D-9704-7649-A8B7-A5FC65D2C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DB408-1A3C-AC43-A1EA-7BEE370FA7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1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7"/>
          <p:cNvSpPr/>
          <p:nvPr userDrawn="1"/>
        </p:nvSpPr>
        <p:spPr>
          <a:xfrm>
            <a:off x="0" y="0"/>
            <a:ext cx="3657600" cy="1121602"/>
          </a:xfrm>
          <a:prstGeom prst="rect">
            <a:avLst/>
          </a:prstGeom>
          <a:solidFill>
            <a:srgbClr val="11836D"/>
          </a:solidFill>
          <a:ln w="38100" cmpd="sng"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n w="38100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Shape 87"/>
          <p:cNvSpPr/>
          <p:nvPr userDrawn="1"/>
        </p:nvSpPr>
        <p:spPr>
          <a:xfrm>
            <a:off x="3822700" y="0"/>
            <a:ext cx="5322392" cy="1121602"/>
          </a:xfrm>
          <a:prstGeom prst="rect">
            <a:avLst/>
          </a:prstGeom>
          <a:solidFill>
            <a:srgbClr val="B6D324"/>
          </a:solidFill>
          <a:ln w="38100" cmpd="sng"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n w="38100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Shape 163"/>
          <p:cNvSpPr txBox="1">
            <a:spLocks/>
          </p:cNvSpPr>
          <p:nvPr userDrawn="1"/>
        </p:nvSpPr>
        <p:spPr>
          <a:xfrm>
            <a:off x="0" y="181342"/>
            <a:ext cx="3657600" cy="841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0" i="0" u="none" strike="noStrike" cap="none" baseline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9pPr>
          </a:lstStyle>
          <a:p>
            <a:pPr algn="ctr"/>
            <a:r>
              <a:rPr lang="en-US" sz="3200" dirty="0"/>
              <a:t>Thank You</a:t>
            </a:r>
            <a:endParaRPr lang="e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180979"/>
            <a:ext cx="4800600" cy="8413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1800" b="0" i="0" u="none" strike="noStrike" cap="none" baseline="0" dirty="0" smtClean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email</a:t>
            </a:r>
          </a:p>
          <a:p>
            <a:pPr lvl="0"/>
            <a:r>
              <a:rPr lang="en-US" dirty="0"/>
              <a:t>Insert website URL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CB797-8943-F743-9542-F14A01F22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3276600" y="1235078"/>
            <a:ext cx="5867400" cy="308927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" name="Shape 87"/>
          <p:cNvSpPr/>
          <p:nvPr userDrawn="1"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87"/>
          <p:cNvSpPr/>
          <p:nvPr userDrawn="1"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87"/>
          <p:cNvSpPr/>
          <p:nvPr userDrawn="1"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09550"/>
            <a:ext cx="9150350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4443414"/>
            <a:ext cx="5105400" cy="71659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629154"/>
            <a:ext cx="2362200" cy="6127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20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5049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" y="27241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514F2A-EF7A-9242-B2F7-385043121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F8061-9298-CB42-B378-8EF2703391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/>
          <p:nvPr userDrawn="1"/>
        </p:nvSpPr>
        <p:spPr>
          <a:xfrm>
            <a:off x="0" y="1235838"/>
            <a:ext cx="3134064" cy="392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87"/>
          <p:cNvSpPr/>
          <p:nvPr userDrawn="1"/>
        </p:nvSpPr>
        <p:spPr>
          <a:xfrm>
            <a:off x="3276600" y="4444972"/>
            <a:ext cx="5873332" cy="698528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87"/>
          <p:cNvSpPr/>
          <p:nvPr userDrawn="1"/>
        </p:nvSpPr>
        <p:spPr>
          <a:xfrm>
            <a:off x="-3382" y="0"/>
            <a:ext cx="9153317" cy="1121602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09550"/>
            <a:ext cx="9150350" cy="8382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4443414"/>
            <a:ext cx="5029200" cy="71659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629154"/>
            <a:ext cx="2286000" cy="6127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2000" b="0" i="0" u="none" strike="noStrike" kern="1200" cap="none" baseline="0" dirty="0">
                <a:solidFill>
                  <a:srgbClr val="0D4A3E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Small text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5049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111128" y="2038350"/>
            <a:ext cx="3022939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" y="2724150"/>
            <a:ext cx="3057864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11128" y="3257550"/>
            <a:ext cx="3022939" cy="4572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11124" y="3790950"/>
            <a:ext cx="3022940" cy="5334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146051" y="4324351"/>
            <a:ext cx="2988015" cy="469886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76600" y="1235075"/>
            <a:ext cx="5867400" cy="3209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  <a:lvl2pPr marL="742877" indent="-285722">
              <a:buFont typeface="Arial" panose="020B0604020202020204" pitchFamily="34" charset="0"/>
              <a:buChar char="•"/>
              <a:defRPr sz="2400"/>
            </a:lvl2pPr>
            <a:lvl3pPr marL="1142887" indent="-228576">
              <a:buFont typeface="Century Gothic" panose="020B0502020202020204" pitchFamily="34" charset="0"/>
              <a:buChar char="―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B2F248-287B-7845-A070-089950EF8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A4EB1-4203-EB43-8C17-C40DB6C01E0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746500" y="0"/>
            <a:ext cx="5397500" cy="51435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16" name="Shape 87"/>
          <p:cNvSpPr/>
          <p:nvPr userDrawn="1"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Shape 87"/>
          <p:cNvSpPr/>
          <p:nvPr userDrawn="1"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0100" y="590554"/>
            <a:ext cx="3143250" cy="8413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chemeClr val="accent3">
                    <a:lumMod val="50000"/>
                  </a:schemeClr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80730-70AD-1F4A-9D3A-71EBB946E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245" y="4797349"/>
            <a:ext cx="378876" cy="319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03491-804D-2F4D-BBC7-D6BF6790B9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87"/>
          <p:cNvSpPr/>
          <p:nvPr userDrawn="1"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18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Shape 87"/>
          <p:cNvSpPr/>
          <p:nvPr userDrawn="1"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0100" y="590554"/>
            <a:ext cx="3143250" cy="8413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733800" y="0"/>
            <a:ext cx="54102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4806D-8C0B-5E45-B7FA-3D02A12B8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496DF-0B47-1E4B-8374-2A22D76A47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7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87"/>
          <p:cNvSpPr/>
          <p:nvPr userDrawn="1"/>
        </p:nvSpPr>
        <p:spPr>
          <a:xfrm>
            <a:off x="0" y="1816100"/>
            <a:ext cx="3632200" cy="33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962150"/>
            <a:ext cx="3352800" cy="29718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18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Shape 87"/>
          <p:cNvSpPr/>
          <p:nvPr userDrawn="1"/>
        </p:nvSpPr>
        <p:spPr>
          <a:xfrm>
            <a:off x="0" y="0"/>
            <a:ext cx="3632200" cy="1714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0100" y="590554"/>
            <a:ext cx="3143250" cy="8413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733800" y="209550"/>
            <a:ext cx="5410200" cy="4933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2800"/>
            </a:lvl1pPr>
            <a:lvl2pPr marL="742877" indent="-285722">
              <a:buFont typeface="Arial" panose="020B0604020202020204" pitchFamily="34" charset="0"/>
              <a:buChar char="•"/>
              <a:defRPr sz="2400"/>
            </a:lvl2pPr>
            <a:lvl3pPr marL="1257211" indent="-342900">
              <a:buFont typeface="Century Gothic" panose="020B0502020202020204" pitchFamily="34" charset="0"/>
              <a:buChar char="―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E128E-C5D9-4746-BA92-A773D360B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4ED50-26B1-BA46-A406-0A05A444DF8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746500" y="0"/>
            <a:ext cx="5397500" cy="51435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20" name="Shape 87"/>
          <p:cNvSpPr/>
          <p:nvPr userDrawn="1"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0"/>
            <a:ext cx="3143250" cy="5143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3930E-2632-CF43-9418-115F1A0B9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2245" y="4797349"/>
            <a:ext cx="378876" cy="319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7EC2C-8D2F-1140-9600-C465449E5C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6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3733800" y="0"/>
            <a:ext cx="5410200" cy="514350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20" name="Shape 87"/>
          <p:cNvSpPr/>
          <p:nvPr userDrawn="1"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0"/>
            <a:ext cx="3143250" cy="5143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lang="en-US" sz="3600" b="0" i="0" u="none" strike="noStrike" kern="1200" cap="none" baseline="0" dirty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3731-C500-B349-89D1-C32BD5603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747325" y="4798678"/>
            <a:ext cx="365133" cy="3083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BCA10-1FE8-4A4C-A1B8-0D2FC6B45E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33CC8-F6FF-3D44-B267-8F4F0299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371" y="4964113"/>
            <a:ext cx="381000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0DE7-0B44-8E49-B9A6-AAF3BB4AC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97" r:id="rId4"/>
    <p:sldLayoutId id="2147483662" r:id="rId5"/>
    <p:sldLayoutId id="2147483698" r:id="rId6"/>
    <p:sldLayoutId id="2147483699" r:id="rId7"/>
    <p:sldLayoutId id="2147483663" r:id="rId8"/>
    <p:sldLayoutId id="2147483681" r:id="rId9"/>
    <p:sldLayoutId id="2147483700" r:id="rId10"/>
    <p:sldLayoutId id="2147483706" r:id="rId11"/>
    <p:sldLayoutId id="2147483707" r:id="rId12"/>
    <p:sldLayoutId id="2147483664" r:id="rId13"/>
    <p:sldLayoutId id="2147483682" r:id="rId14"/>
    <p:sldLayoutId id="2147483703" r:id="rId15"/>
    <p:sldLayoutId id="2147483665" r:id="rId16"/>
    <p:sldLayoutId id="2147483701" r:id="rId17"/>
    <p:sldLayoutId id="2147483702" r:id="rId18"/>
    <p:sldLayoutId id="2147483696" r:id="rId19"/>
    <p:sldLayoutId id="2147483704" r:id="rId20"/>
    <p:sldLayoutId id="2147483705" r:id="rId21"/>
    <p:sldLayoutId id="2147483661" r:id="rId22"/>
  </p:sldLayoutIdLst>
  <p:hf hdr="0" ft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jlande@mceCleanEnergy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EEFB393B-E502-DB45-87A1-9C7B8A35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7686" r="10337"/>
          <a:stretch/>
        </p:blipFill>
        <p:spPr>
          <a:xfrm>
            <a:off x="-1" y="0"/>
            <a:ext cx="9144001" cy="514390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0EEAD4D-E614-B044-A633-BB6DEB5D5A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2828533" cy="984538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800350"/>
            <a:ext cx="9144000" cy="1447800"/>
          </a:xfrm>
        </p:spPr>
        <p:txBody>
          <a:bodyPr anchor="ctr"/>
          <a:lstStyle/>
          <a:p>
            <a:r>
              <a:rPr lang="en-US" sz="3600" dirty="0"/>
              <a:t>Draft Implementation Plan Workshop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MCE Commercial Efficiency Marketplace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1422B-A4E7-5F49-9D84-616BF3302E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8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Sub-Program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" y="1401474"/>
            <a:ext cx="1598394" cy="3398848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998" b="1" dirty="0"/>
          </a:p>
          <a:p>
            <a:pPr algn="ctr">
              <a:spcBef>
                <a:spcPts val="0"/>
              </a:spcBef>
            </a:pPr>
            <a:r>
              <a:rPr lang="en-US" sz="1998" b="1" dirty="0"/>
              <a:t>Program ID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  <a:p>
            <a:pPr algn="ctr">
              <a:spcBef>
                <a:spcPts val="0"/>
              </a:spcBef>
            </a:pPr>
            <a:r>
              <a:rPr lang="en-US" sz="1998" dirty="0"/>
              <a:t>MCE02-A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C45FA6-9CA4-D647-AF0C-2DD960B288AE}"/>
              </a:ext>
            </a:extLst>
          </p:cNvPr>
          <p:cNvSpPr txBox="1">
            <a:spLocks/>
          </p:cNvSpPr>
          <p:nvPr/>
        </p:nvSpPr>
        <p:spPr>
          <a:xfrm>
            <a:off x="1689454" y="1401474"/>
            <a:ext cx="1744058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998" b="1" dirty="0"/>
          </a:p>
          <a:p>
            <a:pPr algn="ctr">
              <a:spcBef>
                <a:spcPts val="0"/>
              </a:spcBef>
            </a:pPr>
            <a:r>
              <a:rPr lang="en-US" sz="1998" b="1" dirty="0"/>
              <a:t>Sector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  <a:p>
            <a:pPr algn="ctr">
              <a:spcBef>
                <a:spcPts val="0"/>
              </a:spcBef>
            </a:pPr>
            <a:r>
              <a:rPr lang="en-US" sz="1998" dirty="0"/>
              <a:t>Commercial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F4E7E-A2AE-464B-A5A1-036EA6758C7D}"/>
              </a:ext>
            </a:extLst>
          </p:cNvPr>
          <p:cNvSpPr txBox="1">
            <a:spLocks/>
          </p:cNvSpPr>
          <p:nvPr/>
        </p:nvSpPr>
        <p:spPr>
          <a:xfrm>
            <a:off x="3518254" y="1401474"/>
            <a:ext cx="1795962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998" b="1" dirty="0"/>
              <a:t>Implementer Type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  <a:p>
            <a:pPr algn="ctr">
              <a:spcBef>
                <a:spcPts val="0"/>
              </a:spcBef>
            </a:pPr>
            <a:r>
              <a:rPr lang="en-US" sz="1998" dirty="0"/>
              <a:t>Third Party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2330AA-01C0-2449-9EAF-DFF29153C152}"/>
              </a:ext>
            </a:extLst>
          </p:cNvPr>
          <p:cNvSpPr txBox="1">
            <a:spLocks/>
          </p:cNvSpPr>
          <p:nvPr/>
        </p:nvSpPr>
        <p:spPr>
          <a:xfrm>
            <a:off x="5423254" y="1401474"/>
            <a:ext cx="1681610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998" b="1" dirty="0"/>
              <a:t>Program Type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  <a:p>
            <a:pPr algn="ctr">
              <a:spcBef>
                <a:spcPts val="0"/>
              </a:spcBef>
            </a:pPr>
            <a:r>
              <a:rPr lang="en-US" sz="1998" dirty="0"/>
              <a:t>Resource, Population Level NMEC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B48091-1FDD-0A43-AD33-07AC6509D671}"/>
              </a:ext>
            </a:extLst>
          </p:cNvPr>
          <p:cNvSpPr txBox="1">
            <a:spLocks/>
          </p:cNvSpPr>
          <p:nvPr/>
        </p:nvSpPr>
        <p:spPr>
          <a:xfrm>
            <a:off x="7291204" y="1401474"/>
            <a:ext cx="1681610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99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A900FA-B360-3B44-A682-4BD0B5DFFE96}"/>
              </a:ext>
            </a:extLst>
          </p:cNvPr>
          <p:cNvCxnSpPr>
            <a:cxnSpLocks/>
          </p:cNvCxnSpPr>
          <p:nvPr/>
        </p:nvCxnSpPr>
        <p:spPr>
          <a:xfrm>
            <a:off x="1689454" y="1401474"/>
            <a:ext cx="0" cy="20846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73D26A-C91A-44B8-9998-568EEC8BFBF9}"/>
              </a:ext>
            </a:extLst>
          </p:cNvPr>
          <p:cNvSpPr txBox="1">
            <a:spLocks/>
          </p:cNvSpPr>
          <p:nvPr/>
        </p:nvSpPr>
        <p:spPr>
          <a:xfrm>
            <a:off x="7175854" y="1401474"/>
            <a:ext cx="1757810" cy="2084676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998" b="1" dirty="0"/>
              <a:t>Market Channel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  <a:p>
            <a:pPr algn="ctr">
              <a:spcBef>
                <a:spcPts val="0"/>
              </a:spcBef>
            </a:pPr>
            <a:r>
              <a:rPr lang="en-US" sz="1998" dirty="0"/>
              <a:t>Downstream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133A35-8651-49EE-A32B-5A1A3DDB820F}"/>
              </a:ext>
            </a:extLst>
          </p:cNvPr>
          <p:cNvCxnSpPr>
            <a:cxnSpLocks/>
          </p:cNvCxnSpPr>
          <p:nvPr/>
        </p:nvCxnSpPr>
        <p:spPr>
          <a:xfrm flipH="1">
            <a:off x="165454" y="21907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663F79-8FC7-478C-85FB-E38E034F3566}"/>
              </a:ext>
            </a:extLst>
          </p:cNvPr>
          <p:cNvCxnSpPr>
            <a:cxnSpLocks/>
          </p:cNvCxnSpPr>
          <p:nvPr/>
        </p:nvCxnSpPr>
        <p:spPr>
          <a:xfrm>
            <a:off x="3429000" y="1428750"/>
            <a:ext cx="0" cy="20846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1A0604-C82D-4FF1-AF07-1BB1E6B36602}"/>
              </a:ext>
            </a:extLst>
          </p:cNvPr>
          <p:cNvCxnSpPr>
            <a:cxnSpLocks/>
          </p:cNvCxnSpPr>
          <p:nvPr/>
        </p:nvCxnSpPr>
        <p:spPr>
          <a:xfrm>
            <a:off x="5334000" y="1428750"/>
            <a:ext cx="0" cy="20846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950EE4-7C32-4498-8D42-40873D4C7945}"/>
              </a:ext>
            </a:extLst>
          </p:cNvPr>
          <p:cNvCxnSpPr>
            <a:cxnSpLocks/>
          </p:cNvCxnSpPr>
          <p:nvPr/>
        </p:nvCxnSpPr>
        <p:spPr>
          <a:xfrm>
            <a:off x="7162800" y="1428750"/>
            <a:ext cx="0" cy="20846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199" y="1401474"/>
            <a:ext cx="2971799" cy="339884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2021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Admin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Direct Implementation - Non-Incentive (DINI)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Incentives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EM&amp;V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Total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2330AA-01C0-2449-9EAF-DFF29153C152}"/>
              </a:ext>
            </a:extLst>
          </p:cNvPr>
          <p:cNvSpPr txBox="1">
            <a:spLocks/>
          </p:cNvSpPr>
          <p:nvPr/>
        </p:nvSpPr>
        <p:spPr>
          <a:xfrm>
            <a:off x="6019799" y="1077902"/>
            <a:ext cx="2743201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Full Commercial Program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$241,623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$1,229,326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$1,509,592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$30,000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$3,010,541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B48091-1FDD-0A43-AD33-07AC6509D671}"/>
              </a:ext>
            </a:extLst>
          </p:cNvPr>
          <p:cNvSpPr txBox="1">
            <a:spLocks/>
          </p:cNvSpPr>
          <p:nvPr/>
        </p:nvSpPr>
        <p:spPr>
          <a:xfrm>
            <a:off x="7291204" y="1401474"/>
            <a:ext cx="1681610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99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A900FA-B360-3B44-A682-4BD0B5DFFE96}"/>
              </a:ext>
            </a:extLst>
          </p:cNvPr>
          <p:cNvCxnSpPr>
            <a:cxnSpLocks/>
          </p:cNvCxnSpPr>
          <p:nvPr/>
        </p:nvCxnSpPr>
        <p:spPr>
          <a:xfrm>
            <a:off x="3047998" y="1162050"/>
            <a:ext cx="0" cy="3505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133A35-8651-49EE-A32B-5A1A3DDB820F}"/>
              </a:ext>
            </a:extLst>
          </p:cNvPr>
          <p:cNvCxnSpPr>
            <a:cxnSpLocks/>
          </p:cNvCxnSpPr>
          <p:nvPr/>
        </p:nvCxnSpPr>
        <p:spPr>
          <a:xfrm flipH="1">
            <a:off x="152400" y="18097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F5FE6-BC28-430D-9411-CBB216B769E2}"/>
              </a:ext>
            </a:extLst>
          </p:cNvPr>
          <p:cNvCxnSpPr>
            <a:cxnSpLocks/>
          </p:cNvCxnSpPr>
          <p:nvPr/>
        </p:nvCxnSpPr>
        <p:spPr>
          <a:xfrm flipH="1">
            <a:off x="152400" y="22669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E70B54-EB28-4B8F-841F-DC25567FC961}"/>
              </a:ext>
            </a:extLst>
          </p:cNvPr>
          <p:cNvCxnSpPr>
            <a:cxnSpLocks/>
          </p:cNvCxnSpPr>
          <p:nvPr/>
        </p:nvCxnSpPr>
        <p:spPr>
          <a:xfrm flipH="1">
            <a:off x="152400" y="30289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8279D-55DD-4DC8-AD35-0C42D2608DB8}"/>
              </a:ext>
            </a:extLst>
          </p:cNvPr>
          <p:cNvCxnSpPr>
            <a:cxnSpLocks/>
          </p:cNvCxnSpPr>
          <p:nvPr/>
        </p:nvCxnSpPr>
        <p:spPr>
          <a:xfrm flipH="1">
            <a:off x="152400" y="35623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7C3DF8-51C4-4474-B0BA-DC8186F662D3}"/>
              </a:ext>
            </a:extLst>
          </p:cNvPr>
          <p:cNvCxnSpPr>
            <a:cxnSpLocks/>
          </p:cNvCxnSpPr>
          <p:nvPr/>
        </p:nvCxnSpPr>
        <p:spPr>
          <a:xfrm flipH="1">
            <a:off x="152400" y="4019550"/>
            <a:ext cx="86868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9D5B-BE82-41CC-94AF-3DB4CC234C44}"/>
              </a:ext>
            </a:extLst>
          </p:cNvPr>
          <p:cNvSpPr txBox="1">
            <a:spLocks/>
          </p:cNvSpPr>
          <p:nvPr/>
        </p:nvSpPr>
        <p:spPr>
          <a:xfrm>
            <a:off x="3124203" y="1085849"/>
            <a:ext cx="2971797" cy="3581401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Commercial Efficiency Marketplace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$63,149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$300,000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$931,750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$7,826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$1,302,725</a:t>
            </a:r>
            <a:endParaRPr lang="en-US" sz="2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28FE8D-8E8D-47BE-940C-36820703331D}"/>
              </a:ext>
            </a:extLst>
          </p:cNvPr>
          <p:cNvCxnSpPr>
            <a:cxnSpLocks/>
          </p:cNvCxnSpPr>
          <p:nvPr/>
        </p:nvCxnSpPr>
        <p:spPr>
          <a:xfrm>
            <a:off x="6172200" y="1162050"/>
            <a:ext cx="0" cy="3505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0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3038" lvl="0">
              <a:spcBef>
                <a:spcPts val="0"/>
              </a:spcBef>
            </a:pPr>
            <a:r>
              <a:rPr lang="en-US" dirty="0"/>
              <a:t>Projected Net Impacts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8670" y="2070755"/>
            <a:ext cx="1430730" cy="261807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2021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kW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kWh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 err="1"/>
              <a:t>Therms</a:t>
            </a:r>
            <a:endParaRPr lang="en-US" sz="1998" b="1" dirty="0"/>
          </a:p>
          <a:p>
            <a:pPr algn="ctr">
              <a:spcBef>
                <a:spcPts val="0"/>
              </a:spcBef>
            </a:pPr>
            <a:endParaRPr lang="en-US" sz="1998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2330AA-01C0-2449-9EAF-DFF29153C152}"/>
              </a:ext>
            </a:extLst>
          </p:cNvPr>
          <p:cNvSpPr txBox="1">
            <a:spLocks/>
          </p:cNvSpPr>
          <p:nvPr/>
        </p:nvSpPr>
        <p:spPr>
          <a:xfrm>
            <a:off x="5188525" y="1504950"/>
            <a:ext cx="2135458" cy="2775605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Full Commercial Program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273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>
                <a:solidFill>
                  <a:schemeClr val="dk1"/>
                </a:solidFill>
              </a:rPr>
              <a:t>5,224,085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88,905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B48091-1FDD-0A43-AD33-07AC6509D671}"/>
              </a:ext>
            </a:extLst>
          </p:cNvPr>
          <p:cNvSpPr txBox="1">
            <a:spLocks/>
          </p:cNvSpPr>
          <p:nvPr/>
        </p:nvSpPr>
        <p:spPr>
          <a:xfrm>
            <a:off x="7291204" y="1401474"/>
            <a:ext cx="1681610" cy="3398848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99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A900FA-B360-3B44-A682-4BD0B5DFFE96}"/>
              </a:ext>
            </a:extLst>
          </p:cNvPr>
          <p:cNvCxnSpPr>
            <a:cxnSpLocks/>
          </p:cNvCxnSpPr>
          <p:nvPr/>
        </p:nvCxnSpPr>
        <p:spPr>
          <a:xfrm>
            <a:off x="2819400" y="1613555"/>
            <a:ext cx="0" cy="2438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133A35-8651-49EE-A32B-5A1A3DDB820F}"/>
              </a:ext>
            </a:extLst>
          </p:cNvPr>
          <p:cNvCxnSpPr>
            <a:cxnSpLocks/>
          </p:cNvCxnSpPr>
          <p:nvPr/>
        </p:nvCxnSpPr>
        <p:spPr>
          <a:xfrm flipH="1">
            <a:off x="1295401" y="2527955"/>
            <a:ext cx="61721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F5FE6-BC28-430D-9411-CBB216B769E2}"/>
              </a:ext>
            </a:extLst>
          </p:cNvPr>
          <p:cNvCxnSpPr>
            <a:cxnSpLocks/>
          </p:cNvCxnSpPr>
          <p:nvPr/>
        </p:nvCxnSpPr>
        <p:spPr>
          <a:xfrm flipH="1">
            <a:off x="1295400" y="2985155"/>
            <a:ext cx="61722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E70B54-EB28-4B8F-841F-DC25567FC961}"/>
              </a:ext>
            </a:extLst>
          </p:cNvPr>
          <p:cNvCxnSpPr>
            <a:cxnSpLocks/>
          </p:cNvCxnSpPr>
          <p:nvPr/>
        </p:nvCxnSpPr>
        <p:spPr>
          <a:xfrm flipH="1">
            <a:off x="1295400" y="3442355"/>
            <a:ext cx="61722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9D5B-BE82-41CC-94AF-3DB4CC234C44}"/>
              </a:ext>
            </a:extLst>
          </p:cNvPr>
          <p:cNvSpPr txBox="1">
            <a:spLocks/>
          </p:cNvSpPr>
          <p:nvPr/>
        </p:nvSpPr>
        <p:spPr>
          <a:xfrm>
            <a:off x="2819400" y="1504950"/>
            <a:ext cx="2362198" cy="2860031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Commercial Efficiency Marketplace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0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 2,650,750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 43,250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9FEB75-3463-49E7-BDDD-423262007DFA}"/>
              </a:ext>
            </a:extLst>
          </p:cNvPr>
          <p:cNvCxnSpPr>
            <a:cxnSpLocks/>
          </p:cNvCxnSpPr>
          <p:nvPr/>
        </p:nvCxnSpPr>
        <p:spPr>
          <a:xfrm>
            <a:off x="5181600" y="1608360"/>
            <a:ext cx="0" cy="2438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5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3038" lvl="0">
              <a:spcBef>
                <a:spcPts val="0"/>
              </a:spcBef>
            </a:pPr>
            <a:r>
              <a:rPr lang="en-US" dirty="0"/>
              <a:t>Forecasted Cost Effectiveness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8670" y="2070755"/>
            <a:ext cx="1430730" cy="261807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2021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TRC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PAC</a:t>
            </a:r>
          </a:p>
          <a:p>
            <a:pPr algn="ctr">
              <a:spcBef>
                <a:spcPts val="0"/>
              </a:spcBef>
            </a:pPr>
            <a:endParaRPr lang="en-US" sz="1998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2330AA-01C0-2449-9EAF-DFF29153C152}"/>
              </a:ext>
            </a:extLst>
          </p:cNvPr>
          <p:cNvSpPr txBox="1">
            <a:spLocks/>
          </p:cNvSpPr>
          <p:nvPr/>
        </p:nvSpPr>
        <p:spPr>
          <a:xfrm>
            <a:off x="5188525" y="1504950"/>
            <a:ext cx="2135458" cy="2775605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Full Commercial Program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1.33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>
                <a:solidFill>
                  <a:schemeClr val="dk1"/>
                </a:solidFill>
              </a:rPr>
              <a:t>1.45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A900FA-B360-3B44-A682-4BD0B5DFFE96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2819400" y="1613555"/>
            <a:ext cx="0" cy="176623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133A35-8651-49EE-A32B-5A1A3DDB820F}"/>
              </a:ext>
            </a:extLst>
          </p:cNvPr>
          <p:cNvCxnSpPr>
            <a:cxnSpLocks/>
          </p:cNvCxnSpPr>
          <p:nvPr/>
        </p:nvCxnSpPr>
        <p:spPr>
          <a:xfrm flipH="1">
            <a:off x="1295401" y="2527955"/>
            <a:ext cx="61721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F5FE6-BC28-430D-9411-CBB216B769E2}"/>
              </a:ext>
            </a:extLst>
          </p:cNvPr>
          <p:cNvCxnSpPr>
            <a:cxnSpLocks/>
          </p:cNvCxnSpPr>
          <p:nvPr/>
        </p:nvCxnSpPr>
        <p:spPr>
          <a:xfrm flipH="1">
            <a:off x="1295400" y="2985155"/>
            <a:ext cx="61722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9D5B-BE82-41CC-94AF-3DB4CC234C44}"/>
              </a:ext>
            </a:extLst>
          </p:cNvPr>
          <p:cNvSpPr txBox="1">
            <a:spLocks/>
          </p:cNvSpPr>
          <p:nvPr/>
        </p:nvSpPr>
        <p:spPr>
          <a:xfrm>
            <a:off x="2840178" y="1504950"/>
            <a:ext cx="2341420" cy="2860031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Commercial Efficiency Marketplace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1.08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1.36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9FEB75-3463-49E7-BDDD-423262007DFA}"/>
              </a:ext>
            </a:extLst>
          </p:cNvPr>
          <p:cNvCxnSpPr>
            <a:cxnSpLocks/>
          </p:cNvCxnSpPr>
          <p:nvPr/>
        </p:nvCxnSpPr>
        <p:spPr>
          <a:xfrm>
            <a:off x="5181600" y="1608360"/>
            <a:ext cx="6925" cy="17714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0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CCCC5-3F62-418F-A3B5-3D351BEB8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/>
              <a:t>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81962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Rationale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17734"/>
            <a:ext cx="8184938" cy="37909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Rethink program design </a:t>
            </a:r>
          </a:p>
          <a:p>
            <a:pPr marL="1200077" lvl="1" indent="-457200"/>
            <a:r>
              <a:rPr lang="en-US" sz="2000" dirty="0"/>
              <a:t>Population-level NMEC as an enabler</a:t>
            </a:r>
          </a:p>
          <a:p>
            <a:pPr marL="1200077" lvl="1" indent="-457200"/>
            <a:r>
              <a:rPr lang="en-US" sz="2000" dirty="0"/>
              <a:t>Don’t tell customers how they have to save energy</a:t>
            </a:r>
          </a:p>
          <a:p>
            <a:pPr marL="1200077" lvl="1" indent="-457200"/>
            <a:r>
              <a:rPr lang="en-US" sz="2000" dirty="0"/>
              <a:t>Build on aggregator strengths/business models</a:t>
            </a:r>
          </a:p>
          <a:p>
            <a:pPr marL="1200077" lvl="1" indent="-457200"/>
            <a:r>
              <a:rPr lang="en-US" sz="2000" dirty="0"/>
              <a:t>Foster cost-effective program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Structure a contract based on the objective</a:t>
            </a:r>
          </a:p>
          <a:p>
            <a:pPr marL="1200077" lvl="1" indent="-457200"/>
            <a:r>
              <a:rPr lang="en-US" sz="2000" dirty="0"/>
              <a:t>Primary objective is cost-effective energy efficiency procurement, not specific services</a:t>
            </a:r>
          </a:p>
        </p:txBody>
      </p:sp>
    </p:spTree>
    <p:extLst>
      <p:ext uri="{BB962C8B-B14F-4D97-AF65-F5344CB8AC3E}">
        <p14:creationId xmlns:p14="http://schemas.microsoft.com/office/powerpoint/2010/main" val="319538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C686E-2CC8-4CF4-BED3-A6617245A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Rationale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26562-6CE5-47AD-8247-A361AD6E2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8839200" cy="502602"/>
          </a:xfrm>
        </p:spPr>
        <p:txBody>
          <a:bodyPr/>
          <a:lstStyle/>
          <a:p>
            <a:r>
              <a:rPr lang="en-US" sz="2000" dirty="0"/>
              <a:t>Not all savings are equal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708D-60D9-43FA-B1A7-794F909A20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734E3-7D1E-43D7-903A-2895872846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0329"/>
            <a:ext cx="6781800" cy="3283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19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715" y="1200150"/>
            <a:ext cx="8839200" cy="3790950"/>
          </a:xfrm>
        </p:spPr>
        <p:txBody>
          <a:bodyPr/>
          <a:lstStyle/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Multiple aggregators will drive participation</a:t>
            </a:r>
          </a:p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They are paid on the value of benefits delivered</a:t>
            </a:r>
            <a:r>
              <a:rPr lang="en-US" sz="2400" dirty="0"/>
              <a:t>, once the benefits exceed costs (implementation + customer costs)</a:t>
            </a:r>
          </a:p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marketplace offers simplicity, flexibility and transparency</a:t>
            </a:r>
          </a:p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true pay-for-performance program </a:t>
            </a:r>
          </a:p>
          <a:p>
            <a:pPr marL="1200077" marR="508000" lvl="1" indent="-457200"/>
            <a:r>
              <a:rPr lang="en-US" sz="2000" dirty="0"/>
              <a:t>Paying a variable price for energy savings to meet minimum cost-effectiveness thresholds, and only paying for the CE savings delivered</a:t>
            </a:r>
          </a:p>
          <a:p>
            <a:pPr marL="457200" marR="5080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br>
              <a:rPr lang="en-US" sz="12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680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02552"/>
            <a:ext cx="8617162" cy="4040948"/>
          </a:xfrm>
        </p:spPr>
        <p:txBody>
          <a:bodyPr/>
          <a:lstStyle/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/>
              <a:t>Projects are developed around a core set of primary measures</a:t>
            </a:r>
          </a:p>
          <a:p>
            <a:pPr marL="1200077" marR="508000" lvl="1" indent="-457200"/>
            <a:r>
              <a:rPr lang="en-US" sz="2000" dirty="0"/>
              <a:t>Lighting, HVAC and heat pumps</a:t>
            </a:r>
          </a:p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/>
              <a:t>Aggregators leverage Recurve’s portal and project value calculator to understand the connection between project costs, savings, avoided cost value and cost effectiveness</a:t>
            </a:r>
          </a:p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/>
              <a:t>Incentives push aggregators to balance costs, deliver optimized load shapes and maximize benefits</a:t>
            </a:r>
            <a:br>
              <a:rPr lang="en-US" sz="2000" dirty="0"/>
            </a:br>
            <a:endParaRPr lang="en-US" sz="2000" dirty="0"/>
          </a:p>
          <a:p>
            <a:pPr marL="457200" marR="5080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marR="508000" indent="-4572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52550"/>
            <a:ext cx="8617162" cy="3562350"/>
          </a:xfrm>
        </p:spPr>
        <p:txBody>
          <a:bodyPr/>
          <a:lstStyle/>
          <a:p>
            <a:pPr marL="457200" marR="5080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Each aggregator enters into a “Flexibility Purchase Agreement (FPA)” The FPA outlines key terms of participation. </a:t>
            </a:r>
          </a:p>
          <a:p>
            <a:pPr marL="457200" marR="5080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Recurve will assist with customer optimization, and provide access to the aggregator  portal</a:t>
            </a:r>
          </a:p>
          <a:p>
            <a:pPr marL="457200" marR="5080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Aggregators can screen for customer eligibility, enroll projects and view portfolio results, with Recurve tracking savings in near-real-time M&amp;V</a:t>
            </a:r>
          </a:p>
        </p:txBody>
      </p:sp>
    </p:spTree>
    <p:extLst>
      <p:ext uri="{BB962C8B-B14F-4D97-AF65-F5344CB8AC3E}">
        <p14:creationId xmlns:p14="http://schemas.microsoft.com/office/powerpoint/2010/main" val="32155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4B79CF-F851-4AD6-B859-06E8984DD8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54134B-99AC-411F-A0DF-2BA17F2100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9" b="18299"/>
          <a:stretch>
            <a:fillRect/>
          </a:stretch>
        </p:blipFill>
        <p:spPr>
          <a:xfrm>
            <a:off x="-1" y="0"/>
            <a:ext cx="3096191" cy="29527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98D3DD-D4ED-44FF-94EA-6E826292A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5000" y="1352550"/>
            <a:ext cx="5969000" cy="3790950"/>
          </a:xfrm>
        </p:spPr>
        <p:txBody>
          <a:bodyPr anchor="ctr"/>
          <a:lstStyle/>
          <a:p>
            <a:r>
              <a:rPr lang="en-US" sz="2400" dirty="0"/>
              <a:t>Welcome &amp; Introductions</a:t>
            </a:r>
          </a:p>
          <a:p>
            <a:r>
              <a:rPr lang="en-US" sz="2400" dirty="0"/>
              <a:t>Commercial Program and Sub-program overview</a:t>
            </a:r>
          </a:p>
          <a:p>
            <a:r>
              <a:rPr lang="en-US" sz="2400" dirty="0"/>
              <a:t>Implementation Plan Content</a:t>
            </a:r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3272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55532-D7AF-4AFA-AE14-7AFC98FC6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" y="210925"/>
            <a:ext cx="3429000" cy="1298579"/>
          </a:xfrm>
        </p:spPr>
        <p:txBody>
          <a:bodyPr/>
          <a:lstStyle/>
          <a:p>
            <a:pPr algn="ctr"/>
            <a:r>
              <a:rPr lang="en-US" dirty="0"/>
              <a:t>Program Portal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B1698A3-1BA2-49B8-8FBE-F4DAB302C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583"/>
          <a:stretch/>
        </p:blipFill>
        <p:spPr bwMode="auto">
          <a:xfrm>
            <a:off x="3753703" y="58304"/>
            <a:ext cx="5009297" cy="50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427EFF-4049-4E41-8D39-124203E77A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targeting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shape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GHG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Avoided cost valuation</a:t>
            </a:r>
          </a:p>
        </p:txBody>
      </p:sp>
    </p:spTree>
    <p:extLst>
      <p:ext uri="{BB962C8B-B14F-4D97-AF65-F5344CB8AC3E}">
        <p14:creationId xmlns:p14="http://schemas.microsoft.com/office/powerpoint/2010/main" val="96083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Program Delivery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57CDC-B4BC-477E-B148-9F5D018F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6" y="1132663"/>
            <a:ext cx="7027628" cy="38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6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8" lvl="0">
              <a:spcBef>
                <a:spcPts val="0"/>
              </a:spcBef>
            </a:pPr>
            <a:r>
              <a:rPr lang="en-US" dirty="0"/>
              <a:t>Participant Selection Process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5A2E8C5-7758-4AA3-8B4D-5A3E87C77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200150"/>
            <a:ext cx="8382000" cy="3714750"/>
          </a:xfrm>
        </p:spPr>
        <p:txBody>
          <a:bodyPr/>
          <a:lstStyle/>
          <a:p>
            <a:pPr marL="1200060" lvl="2" indent="-28575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</a:rPr>
              <a:t>	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31D13-C7A8-4A6F-8775-83766235C89B}"/>
              </a:ext>
            </a:extLst>
          </p:cNvPr>
          <p:cNvSpPr txBox="1"/>
          <p:nvPr/>
        </p:nvSpPr>
        <p:spPr>
          <a:xfrm>
            <a:off x="381000" y="142875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MCE sets standards for customer eligibility and coordination among implementers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Recurve will screen the population based on eligibility criteria, aggregators’ ideal customer type and target primary measure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Aggregators may pull customers from this list or they may identify customers from other means of outreach</a:t>
            </a:r>
          </a:p>
        </p:txBody>
      </p:sp>
    </p:spTree>
    <p:extLst>
      <p:ext uri="{BB962C8B-B14F-4D97-AF65-F5344CB8AC3E}">
        <p14:creationId xmlns:p14="http://schemas.microsoft.com/office/powerpoint/2010/main" val="187179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123950"/>
            <a:ext cx="8839200" cy="4019550"/>
          </a:xfrm>
        </p:spPr>
        <p:txBody>
          <a:bodyPr/>
          <a:lstStyle/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95B"/>
                </a:solidFill>
              </a:rPr>
              <a:t>Maximizing</a:t>
            </a:r>
            <a:r>
              <a:rPr lang="en-US" sz="2400" dirty="0"/>
              <a:t> reach, diversifying capability, reducing admin costs and mitigating risk with a single third party contract</a:t>
            </a:r>
          </a:p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/>
              <a:t>Flexibility for All </a:t>
            </a:r>
          </a:p>
          <a:p>
            <a:pPr marL="1200077" marR="508000" lvl="1" indent="-457200"/>
            <a:r>
              <a:rPr lang="en-US" sz="1800" dirty="0"/>
              <a:t>Customers, MCE, &amp; Aggregators</a:t>
            </a:r>
          </a:p>
          <a:p>
            <a:pPr marL="457200" marR="508000" indent="-457200">
              <a:buFont typeface="Arial" panose="020B0604020202020204" pitchFamily="34" charset="0"/>
              <a:buChar char="•"/>
            </a:pPr>
            <a:r>
              <a:rPr lang="en-US" sz="2400" dirty="0"/>
              <a:t>Aligning customer needs, project value, and cost effectiveness through aggregator payments</a:t>
            </a:r>
          </a:p>
          <a:p>
            <a:pPr marL="1200077" marR="508000" lvl="1" indent="-457200"/>
            <a:r>
              <a:rPr lang="en-US" sz="1800" dirty="0"/>
              <a:t>Payments will be based on the benefits (avoided costs) of the projects delivered net of the customer &amp; admin costs to maintain cost-effectiveness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2648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Aggregator Payments</a:t>
            </a: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253C88FD-B1D1-4C34-A21D-F642438261B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6200" y="1200150"/>
            <a:ext cx="9067800" cy="394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The avoided cost calculator provides the foundational value available to aggregators net of overhead costs.   </a:t>
            </a:r>
            <a:endParaRPr sz="1600" dirty="0">
              <a:solidFill>
                <a:srgbClr val="58595B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The </a:t>
            </a:r>
            <a:r>
              <a:rPr lang="en" sz="1600" b="1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Forecasted Fixed Price</a:t>
            </a: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per unit of energy saved is based on the deemed load shape:</a:t>
            </a:r>
            <a:endParaRPr sz="1600" dirty="0">
              <a:solidFill>
                <a:srgbClr val="58595B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An </a:t>
            </a:r>
            <a:r>
              <a:rPr lang="en" sz="1600" b="1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Efficiency Payment</a:t>
            </a: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for the portfolio is calculated using the fixed rate and the measured annual savings:</a:t>
            </a:r>
            <a:endParaRPr sz="1600" dirty="0">
              <a:solidFill>
                <a:srgbClr val="58595B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A </a:t>
            </a:r>
            <a:r>
              <a:rPr lang="en" sz="1600" b="1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Bonus (flexibility) Payment</a:t>
            </a:r>
            <a:r>
              <a:rPr lang="en" sz="1600" dirty="0">
                <a:solidFill>
                  <a:srgbClr val="58595B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for the portfolio is based on the incremental value of the actual load shape over the deemed load shape and measured annual  savings:</a:t>
            </a:r>
            <a:endParaRPr sz="1100" dirty="0">
              <a:solidFill>
                <a:srgbClr val="58595B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911364-605F-4728-8ECD-B435ABD814C2}"/>
              </a:ext>
            </a:extLst>
          </p:cNvPr>
          <p:cNvGrpSpPr/>
          <p:nvPr/>
        </p:nvGrpSpPr>
        <p:grpSpPr>
          <a:xfrm>
            <a:off x="2362200" y="2122822"/>
            <a:ext cx="3756723" cy="584347"/>
            <a:chOff x="2362200" y="2122822"/>
            <a:chExt cx="3756723" cy="5843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BD4050-9B56-4A67-84D2-F2A6BAAC4B81}"/>
                </a:ext>
              </a:extLst>
            </p:cNvPr>
            <p:cNvGrpSpPr/>
            <p:nvPr/>
          </p:nvGrpSpPr>
          <p:grpSpPr>
            <a:xfrm>
              <a:off x="2362200" y="2122822"/>
              <a:ext cx="3756723" cy="584347"/>
              <a:chOff x="3124200" y="2122822"/>
              <a:chExt cx="3756723" cy="58434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CE5BA66-327D-4CC7-9E77-EC01F738F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200" y="2280208"/>
                <a:ext cx="1493649" cy="32311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5E9C38-EC20-45D3-8B4F-E01D5FBA3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4242" y="2122822"/>
                <a:ext cx="2316681" cy="32311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36F5F7F-30B4-408F-913D-C84EB10D9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7437" y="2413688"/>
                <a:ext cx="1591194" cy="293481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017F39-FC94-4C8B-B4C3-92FE1058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2441765"/>
              <a:ext cx="2054531" cy="1219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2FA77A1-74CE-4E00-A313-B85543946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315434"/>
            <a:ext cx="6968332" cy="323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94D99B-7B67-40EB-8D0C-4F58FF282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635" y="4324350"/>
            <a:ext cx="69744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1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Aggregator Payments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. </a:t>
            </a:r>
            <a:endParaRPr lang="en-US" dirty="0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1A68166A-72F0-45C6-AB06-E76ABE6C6177}"/>
              </a:ext>
            </a:extLst>
          </p:cNvPr>
          <p:cNvSpPr/>
          <p:nvPr/>
        </p:nvSpPr>
        <p:spPr>
          <a:xfrm>
            <a:off x="6771675" y="1200149"/>
            <a:ext cx="2009700" cy="15402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Performance Payment (actual savings * avoided costs - admin and customer costs)</a:t>
            </a:r>
            <a:endParaRPr sz="1400" dirty="0"/>
          </a:p>
        </p:txBody>
      </p:sp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3B1438AD-C8E6-4AEE-8DC3-4667ABD10A06}"/>
              </a:ext>
            </a:extLst>
          </p:cNvPr>
          <p:cNvSpPr/>
          <p:nvPr/>
        </p:nvSpPr>
        <p:spPr>
          <a:xfrm>
            <a:off x="4524851" y="2741904"/>
            <a:ext cx="2009700" cy="69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Admin Costs (15% of forecasted program Benefits)</a:t>
            </a:r>
            <a:endParaRPr sz="1400" dirty="0"/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35477929-8B78-48F9-8F29-D4ECD04774C9}"/>
              </a:ext>
            </a:extLst>
          </p:cNvPr>
          <p:cNvSpPr/>
          <p:nvPr/>
        </p:nvSpPr>
        <p:spPr>
          <a:xfrm>
            <a:off x="2278550" y="3441204"/>
            <a:ext cx="2009700" cy="119319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Customer Costs (variable based on individual projects)</a:t>
            </a:r>
            <a:endParaRPr dirty="0"/>
          </a:p>
        </p:txBody>
      </p:sp>
      <p:sp>
        <p:nvSpPr>
          <p:cNvPr id="11" name="Google Shape;57;p13">
            <a:extLst>
              <a:ext uri="{FF2B5EF4-FFF2-40B4-BE49-F238E27FC236}">
                <a16:creationId xmlns:a16="http://schemas.microsoft.com/office/drawing/2014/main" id="{BA60399F-514C-437A-969F-CBCFA8C2A33C}"/>
              </a:ext>
            </a:extLst>
          </p:cNvPr>
          <p:cNvSpPr/>
          <p:nvPr/>
        </p:nvSpPr>
        <p:spPr>
          <a:xfrm>
            <a:off x="4532225" y="3441204"/>
            <a:ext cx="2009700" cy="11932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Customer Costs</a:t>
            </a:r>
            <a:endParaRPr sz="1400" dirty="0"/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63B504D0-1976-4791-8BE8-2D78DB97AC1F}"/>
              </a:ext>
            </a:extLst>
          </p:cNvPr>
          <p:cNvSpPr/>
          <p:nvPr/>
        </p:nvSpPr>
        <p:spPr>
          <a:xfrm>
            <a:off x="6771675" y="2744977"/>
            <a:ext cx="2009700" cy="69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Admin Costs</a:t>
            </a:r>
            <a:endParaRPr sz="1400" dirty="0"/>
          </a:p>
        </p:txBody>
      </p:sp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16D3BA99-2029-4D64-9CCE-140D45FF33A6}"/>
              </a:ext>
            </a:extLst>
          </p:cNvPr>
          <p:cNvSpPr/>
          <p:nvPr/>
        </p:nvSpPr>
        <p:spPr>
          <a:xfrm>
            <a:off x="6771675" y="3441202"/>
            <a:ext cx="2009700" cy="119329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Customer Costs</a:t>
            </a:r>
            <a:endParaRPr sz="1400" dirty="0"/>
          </a:p>
        </p:txBody>
      </p:sp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662777B7-59BD-4CD4-AD36-9E4FE883B00F}"/>
              </a:ext>
            </a:extLst>
          </p:cNvPr>
          <p:cNvSpPr/>
          <p:nvPr/>
        </p:nvSpPr>
        <p:spPr>
          <a:xfrm>
            <a:off x="113425" y="1200149"/>
            <a:ext cx="2009700" cy="343424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 Benefits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(forecasted annual kWh * EUL * avoided cost)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8" name="Google Shape;61;p13">
            <a:extLst>
              <a:ext uri="{FF2B5EF4-FFF2-40B4-BE49-F238E27FC236}">
                <a16:creationId xmlns:a16="http://schemas.microsoft.com/office/drawing/2014/main" id="{D5C2169D-7929-450B-82D0-36BF4CC76F6A}"/>
              </a:ext>
            </a:extLst>
          </p:cNvPr>
          <p:cNvCxnSpPr>
            <a:cxnSpLocks/>
          </p:cNvCxnSpPr>
          <p:nvPr/>
        </p:nvCxnSpPr>
        <p:spPr>
          <a:xfrm flipH="1">
            <a:off x="0" y="2740368"/>
            <a:ext cx="8987425" cy="0"/>
          </a:xfrm>
          <a:prstGeom prst="straightConnector1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262F43-9F4E-4666-A96A-D14B7EFAEC9B}"/>
              </a:ext>
            </a:extLst>
          </p:cNvPr>
          <p:cNvSpPr txBox="1"/>
          <p:nvPr/>
        </p:nvSpPr>
        <p:spPr>
          <a:xfrm>
            <a:off x="2362200" y="180975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Benefits must exceed costs to receive performance payments</a:t>
            </a:r>
          </a:p>
        </p:txBody>
      </p:sp>
    </p:spTree>
    <p:extLst>
      <p:ext uri="{BB962C8B-B14F-4D97-AF65-F5344CB8AC3E}">
        <p14:creationId xmlns:p14="http://schemas.microsoft.com/office/powerpoint/2010/main" val="343026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0F23E-2F49-4703-A1A9-CE3092B9C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Payable and Claimable 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4A378-A1C4-40DD-843E-7C63A1CF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76350"/>
            <a:ext cx="8382000" cy="381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Payable Savings will be calculated based on </a:t>
            </a:r>
            <a:r>
              <a:rPr lang="en-US" sz="2400" dirty="0" err="1"/>
              <a:t>CalTRACK</a:t>
            </a:r>
            <a:r>
              <a:rPr lang="en-US" sz="2400" dirty="0"/>
              <a:t> 2.0 methods with two adjustments to arrive at net impacts:</a:t>
            </a:r>
          </a:p>
          <a:p>
            <a:pPr marL="1028627" lvl="1" indent="-285750"/>
            <a:r>
              <a:rPr lang="en-US" sz="2000" dirty="0"/>
              <a:t>Fixed NTG Ratio of 0.95 approved for Commercial NMEC </a:t>
            </a:r>
          </a:p>
          <a:p>
            <a:pPr marL="1028627" lvl="1" indent="-285750"/>
            <a:r>
              <a:rPr lang="en-US" sz="2000" dirty="0"/>
              <a:t>A comparison group analysis for COVID adjustments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Claimable Savings to the CPUC will be net, using the methods cited above, and considering normal year weather.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011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8">
              <a:spcBef>
                <a:spcPts val="0"/>
              </a:spcBef>
            </a:pPr>
            <a:r>
              <a:rPr lang="en-US" sz="3500" dirty="0">
                <a:solidFill>
                  <a:srgbClr val="FFFFFF"/>
                </a:solidFill>
              </a:rPr>
              <a:t>Program Coordination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DB493B-4347-4A70-8931-B83568FDEC18}"/>
              </a:ext>
            </a:extLst>
          </p:cNvPr>
          <p:cNvSpPr/>
          <p:nvPr/>
        </p:nvSpPr>
        <p:spPr>
          <a:xfrm>
            <a:off x="273262" y="1962150"/>
            <a:ext cx="8718338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dirty="0"/>
              <a:t>The Program will coordinate with other PAs to ensure double dipping risks are mitigated, to minimize potential customer confusion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Monthly coordination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sharing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 attribution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45325-CA91-49C8-8BB4-922B54771064}"/>
              </a:ext>
            </a:extLst>
          </p:cNvPr>
          <p:cNvSpPr txBox="1"/>
          <p:nvPr/>
        </p:nvSpPr>
        <p:spPr>
          <a:xfrm>
            <a:off x="2022581" y="4019550"/>
            <a:ext cx="521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MCE – PG&amp;E – Recurve – </a:t>
            </a:r>
            <a:r>
              <a:rPr lang="en-US" sz="2000" dirty="0" err="1"/>
              <a:t>BayREN</a:t>
            </a:r>
            <a:r>
              <a:rPr lang="en-US" sz="2000" dirty="0"/>
              <a:t> – EBCE </a:t>
            </a:r>
          </a:p>
        </p:txBody>
      </p:sp>
    </p:spTree>
    <p:extLst>
      <p:ext uri="{BB962C8B-B14F-4D97-AF65-F5344CB8AC3E}">
        <p14:creationId xmlns:p14="http://schemas.microsoft.com/office/powerpoint/2010/main" val="3866475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3;p16">
            <a:extLst>
              <a:ext uri="{FF2B5EF4-FFF2-40B4-BE49-F238E27FC236}">
                <a16:creationId xmlns:a16="http://schemas.microsoft.com/office/drawing/2014/main" id="{1347479F-8323-45EE-B641-8843103444FE}"/>
              </a:ext>
            </a:extLst>
          </p:cNvPr>
          <p:cNvSpPr txBox="1">
            <a:spLocks/>
          </p:cNvSpPr>
          <p:nvPr/>
        </p:nvSpPr>
        <p:spPr>
          <a:xfrm>
            <a:off x="26377" y="0"/>
            <a:ext cx="9150350" cy="11216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ctr" defTabSz="914310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9143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QA Plan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3DEEA7-656B-4231-9CC9-2B7FD2673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85529"/>
              </p:ext>
            </p:extLst>
          </p:nvPr>
        </p:nvGraphicFramePr>
        <p:xfrm>
          <a:off x="1295400" y="1382713"/>
          <a:ext cx="5943600" cy="34036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74888686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827186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165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Aggregator Roles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E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MCE Role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27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Responsible for performance, including subcontractors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Evaluate the quality of facility analyses and design documents and customer facing material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24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Accountable for resolution of customer complaints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Evaluate installed energy efficiency measures for consistency with stated/forecasted measures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414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Responsible for warranties and production guarantees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Complete on-site inspections for projects with low savings realization rates, high CVRMSE or CVRMSE change, or high variance from stated scope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9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Responsible for installation and quality of the project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10% inspection rate on photographic support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7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Responsible for all paperwork required in the Flexibility Purchase Agreement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~2-4% onsite inspection rate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802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Responsible for photographs taken of every measure installed on site, pre and post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Generation of QA Inspection Reports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24977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9B7D37D-BD0E-406E-9F0C-8AA09B64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82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3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5870C-362F-4E0E-904C-901B4A0BB3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Marketplace Diagram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19555-E2AD-4E0A-BA64-ACB08B8F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3" y="1233488"/>
            <a:ext cx="8048183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CCCC5-3F62-418F-A3B5-3D351BEB8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/>
              <a:t>Welcome &amp; </a:t>
            </a:r>
          </a:p>
          <a:p>
            <a:r>
              <a:rPr lang="en-US" sz="5400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736682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3038" lvl="0">
              <a:spcBef>
                <a:spcPts val="0"/>
              </a:spcBef>
            </a:pPr>
            <a:r>
              <a:rPr lang="en-US" dirty="0"/>
              <a:t>Timeline and Milestones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2330AA-01C0-2449-9EAF-DFF29153C152}"/>
              </a:ext>
            </a:extLst>
          </p:cNvPr>
          <p:cNvSpPr txBox="1">
            <a:spLocks/>
          </p:cNvSpPr>
          <p:nvPr/>
        </p:nvSpPr>
        <p:spPr>
          <a:xfrm>
            <a:off x="4876800" y="1512377"/>
            <a:ext cx="3429000" cy="3040573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Timeline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11/24/2020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11/24/2020 - 12/8/2020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12/8/2020 – 12/29/2020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12/29/2020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133A35-8651-49EE-A32B-5A1A3DDB820F}"/>
              </a:ext>
            </a:extLst>
          </p:cNvPr>
          <p:cNvCxnSpPr>
            <a:cxnSpLocks/>
          </p:cNvCxnSpPr>
          <p:nvPr/>
        </p:nvCxnSpPr>
        <p:spPr>
          <a:xfrm flipH="1">
            <a:off x="381001" y="2426777"/>
            <a:ext cx="83819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9D5B-BE82-41CC-94AF-3DB4CC234C44}"/>
              </a:ext>
            </a:extLst>
          </p:cNvPr>
          <p:cNvSpPr txBox="1">
            <a:spLocks/>
          </p:cNvSpPr>
          <p:nvPr/>
        </p:nvSpPr>
        <p:spPr>
          <a:xfrm>
            <a:off x="304803" y="1483369"/>
            <a:ext cx="4419597" cy="3069581"/>
          </a:xfrm>
          <a:prstGeom prst="rect">
            <a:avLst/>
          </a:prstGeom>
        </p:spPr>
        <p:txBody>
          <a:bodyPr lIns="91347" tIns="45674" rIns="91347" bIns="45674"/>
          <a:lstStyle>
            <a:lvl1pPr marL="0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4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b="1" dirty="0"/>
              <a:t>Milestone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Implementation Webinar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Comments/Feedback Period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Review of Comments and Feedback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998" dirty="0"/>
              <a:t>Implementation Plan Filing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998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9FEB75-3463-49E7-BDDD-423262007DFA}"/>
              </a:ext>
            </a:extLst>
          </p:cNvPr>
          <p:cNvCxnSpPr>
            <a:cxnSpLocks/>
          </p:cNvCxnSpPr>
          <p:nvPr/>
        </p:nvCxnSpPr>
        <p:spPr>
          <a:xfrm flipH="1">
            <a:off x="4572000" y="1436177"/>
            <a:ext cx="2" cy="2895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8727F1-B3EF-4703-954B-B7497B4CC767}"/>
              </a:ext>
            </a:extLst>
          </p:cNvPr>
          <p:cNvCxnSpPr>
            <a:cxnSpLocks/>
          </p:cNvCxnSpPr>
          <p:nvPr/>
        </p:nvCxnSpPr>
        <p:spPr>
          <a:xfrm flipH="1">
            <a:off x="381000" y="1969577"/>
            <a:ext cx="83819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D2A1F9-7C62-4B2F-85DF-94F52BF27008}"/>
              </a:ext>
            </a:extLst>
          </p:cNvPr>
          <p:cNvCxnSpPr>
            <a:cxnSpLocks/>
          </p:cNvCxnSpPr>
          <p:nvPr/>
        </p:nvCxnSpPr>
        <p:spPr>
          <a:xfrm flipH="1">
            <a:off x="381000" y="2883977"/>
            <a:ext cx="83819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1B99E9-E2E8-4433-A015-B9D1F00510F9}"/>
              </a:ext>
            </a:extLst>
          </p:cNvPr>
          <p:cNvCxnSpPr>
            <a:cxnSpLocks/>
          </p:cNvCxnSpPr>
          <p:nvPr/>
        </p:nvCxnSpPr>
        <p:spPr>
          <a:xfrm flipH="1">
            <a:off x="381000" y="3645977"/>
            <a:ext cx="8381999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3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CCCC5-3F62-418F-A3B5-3D351BEB8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1896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68824183_Small.jpg">
            <a:extLst>
              <a:ext uri="{FF2B5EF4-FFF2-40B4-BE49-F238E27FC236}">
                <a16:creationId xmlns:a16="http://schemas.microsoft.com/office/drawing/2014/main" id="{CD5584BF-A939-AB4D-A3E4-3A8C6FA6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6911" r="-11" b="9990"/>
          <a:stretch/>
        </p:blipFill>
        <p:spPr>
          <a:xfrm>
            <a:off x="-1093" y="1292592"/>
            <a:ext cx="9146185" cy="3850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EF5D4-70EB-9541-8B7B-1F3C995A8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67150"/>
            <a:ext cx="2699999" cy="939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A4373-A71D-E645-A3E0-8C239D17D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D0DE7-0B44-8E49-B9A6-AAF3BB4ACF1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1F434F-306E-46D9-AB46-678A4988F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33350"/>
            <a:ext cx="4800600" cy="841375"/>
          </a:xfrm>
        </p:spPr>
        <p:txBody>
          <a:bodyPr/>
          <a:lstStyle/>
          <a:p>
            <a:r>
              <a:rPr lang="en-US" dirty="0"/>
              <a:t>MCE Manager of Customer Programs</a:t>
            </a:r>
          </a:p>
          <a:p>
            <a:r>
              <a:rPr lang="en-US" dirty="0">
                <a:hlinkClick r:id="rId4"/>
              </a:rPr>
              <a:t>jlande@mceCleanEnergy.org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sz="quarter" idx="12"/>
          </p:nvPr>
        </p:nvSpPr>
        <p:spPr>
          <a:xfrm>
            <a:off x="3387" y="4019551"/>
            <a:ext cx="9150350" cy="112395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endParaRPr lang="en" sz="1200" dirty="0"/>
          </a:p>
          <a:p>
            <a:pPr lvl="0">
              <a:spcBef>
                <a:spcPts val="0"/>
              </a:spcBef>
            </a:pPr>
            <a:r>
              <a:rPr lang="en-US" dirty="0"/>
              <a:t>Program </a:t>
            </a:r>
            <a:r>
              <a:rPr lang="en" dirty="0"/>
              <a:t>Team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C137C-2932-41D6-BC66-BF91172C809E}"/>
              </a:ext>
            </a:extLst>
          </p:cNvPr>
          <p:cNvSpPr txBox="1"/>
          <p:nvPr/>
        </p:nvSpPr>
        <p:spPr>
          <a:xfrm>
            <a:off x="-27540" y="285750"/>
            <a:ext cx="9153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Jenn Kreutzer</a:t>
            </a:r>
            <a:r>
              <a:rPr lang="en-US" sz="3200" dirty="0"/>
              <a:t>-MCE</a:t>
            </a:r>
          </a:p>
          <a:p>
            <a:pPr algn="ctr"/>
            <a:r>
              <a:rPr lang="en-US" sz="3200" b="1" dirty="0"/>
              <a:t>Joey Lande </a:t>
            </a:r>
            <a:r>
              <a:rPr lang="en-US" sz="3200" dirty="0"/>
              <a:t>–MCE</a:t>
            </a:r>
          </a:p>
          <a:p>
            <a:pPr algn="ctr"/>
            <a:r>
              <a:rPr lang="en-US" sz="3200" b="1" dirty="0"/>
              <a:t>Qua Vallery </a:t>
            </a:r>
            <a:r>
              <a:rPr lang="en-US" sz="3200" dirty="0"/>
              <a:t>-MCE</a:t>
            </a:r>
          </a:p>
          <a:p>
            <a:pPr algn="ctr"/>
            <a:r>
              <a:rPr lang="en-US" sz="3200" b="1" dirty="0"/>
              <a:t>Alice </a:t>
            </a:r>
            <a:r>
              <a:rPr lang="en-US" sz="3200" b="1" dirty="0" err="1"/>
              <a:t>Havenar</a:t>
            </a:r>
            <a:r>
              <a:rPr lang="en-US" sz="3200" b="1" dirty="0"/>
              <a:t>-</a:t>
            </a:r>
            <a:r>
              <a:rPr lang="en-US" sz="3200" b="1" dirty="0" err="1"/>
              <a:t>Daughton</a:t>
            </a:r>
            <a:r>
              <a:rPr lang="en-US" sz="3200" dirty="0"/>
              <a:t>-MCE</a:t>
            </a:r>
          </a:p>
          <a:p>
            <a:pPr algn="ctr"/>
            <a:r>
              <a:rPr lang="en-US" sz="3200" b="1" dirty="0"/>
              <a:t>McGee Young</a:t>
            </a:r>
            <a:r>
              <a:rPr lang="en-US" sz="3200" dirty="0"/>
              <a:t>-Recurve</a:t>
            </a:r>
          </a:p>
          <a:p>
            <a:pPr algn="ctr"/>
            <a:r>
              <a:rPr lang="en-US" sz="3200" b="1" dirty="0"/>
              <a:t>Carmen Best</a:t>
            </a:r>
            <a:r>
              <a:rPr lang="en-US" sz="3200" dirty="0"/>
              <a:t>-Recurve</a:t>
            </a:r>
            <a:endParaRPr lang="en-US" sz="3200" b="1" dirty="0"/>
          </a:p>
          <a:p>
            <a:pPr algn="ctr"/>
            <a:r>
              <a:rPr lang="en-US" sz="3200" b="1" dirty="0"/>
              <a:t>Adam Scheer</a:t>
            </a:r>
            <a:r>
              <a:rPr lang="en-US" sz="3200" dirty="0"/>
              <a:t>-Recurve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836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149267234.jpg"/>
          <p:cNvPicPr>
            <a:picLocks noChangeAspect="1"/>
          </p:cNvPicPr>
          <p:nvPr/>
        </p:nvPicPr>
        <p:blipFill rotWithShape="1">
          <a:blip r:embed="rId3" cstate="hq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4231" y="1357644"/>
            <a:ext cx="9141467" cy="38092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Shape 87"/>
          <p:cNvSpPr/>
          <p:nvPr/>
        </p:nvSpPr>
        <p:spPr>
          <a:xfrm>
            <a:off x="4232" y="1028614"/>
            <a:ext cx="9144850" cy="223742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lIns="91332" tIns="91332" rIns="91332" bIns="91332" anchor="ctr" anchorCtr="0">
            <a:noAutofit/>
          </a:bodyPr>
          <a:lstStyle/>
          <a:p>
            <a:pPr defTabSz="913555">
              <a:defRPr/>
            </a:pPr>
            <a:endParaRPr sz="1798" kern="0">
              <a:solidFill>
                <a:sysClr val="windowText" lastClr="000000"/>
              </a:solidFill>
            </a:endParaRPr>
          </a:p>
        </p:txBody>
      </p:sp>
      <p:sp>
        <p:nvSpPr>
          <p:cNvPr id="4" name="Shape 163"/>
          <p:cNvSpPr txBox="1">
            <a:spLocks/>
          </p:cNvSpPr>
          <p:nvPr/>
        </p:nvSpPr>
        <p:spPr>
          <a:xfrm>
            <a:off x="16921" y="287199"/>
            <a:ext cx="2233130" cy="609036"/>
          </a:xfrm>
          <a:prstGeom prst="rect">
            <a:avLst/>
          </a:prstGeom>
          <a:noFill/>
          <a:ln>
            <a:noFill/>
          </a:ln>
        </p:spPr>
        <p:txBody>
          <a:bodyPr lIns="91340" tIns="91340" rIns="91340" bIns="9134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0" i="0" u="none" strike="noStrike" cap="none" baseline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9pPr>
          </a:lstStyle>
          <a:p>
            <a:pPr algn="r">
              <a:lnSpc>
                <a:spcPct val="90000"/>
              </a:lnSpc>
              <a:spcAft>
                <a:spcPts val="599"/>
              </a:spcAft>
            </a:pPr>
            <a:r>
              <a:rPr lang="en-US" sz="2398" dirty="0">
                <a:solidFill>
                  <a:schemeClr val="bg1"/>
                </a:solidFill>
              </a:rPr>
              <a:t>OUR MISSION</a:t>
            </a:r>
            <a:endParaRPr lang="en" sz="2398" dirty="0">
              <a:solidFill>
                <a:schemeClr val="bg1"/>
              </a:solidFill>
            </a:endParaRPr>
          </a:p>
        </p:txBody>
      </p:sp>
      <p:sp>
        <p:nvSpPr>
          <p:cNvPr id="6" name="Shape 163"/>
          <p:cNvSpPr txBox="1">
            <a:spLocks/>
          </p:cNvSpPr>
          <p:nvPr/>
        </p:nvSpPr>
        <p:spPr>
          <a:xfrm>
            <a:off x="16921" y="1522591"/>
            <a:ext cx="9141467" cy="2372703"/>
          </a:xfrm>
          <a:prstGeom prst="rect">
            <a:avLst/>
          </a:prstGeom>
          <a:noFill/>
          <a:ln>
            <a:noFill/>
          </a:ln>
        </p:spPr>
        <p:txBody>
          <a:bodyPr lIns="91340" tIns="91340" rIns="91340" bIns="9134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0" i="0" u="none" strike="noStrike" cap="none" baseline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9pPr>
          </a:lstStyle>
          <a:p>
            <a:pPr algn="ctr">
              <a:lnSpc>
                <a:spcPct val="140000"/>
              </a:lnSpc>
              <a:buClr>
                <a:srgbClr val="0D4A3E"/>
              </a:buClr>
            </a:pPr>
            <a:r>
              <a:rPr lang="en-US" sz="2598" b="1" dirty="0">
                <a:solidFill>
                  <a:srgbClr val="00594D"/>
                </a:solidFill>
              </a:rPr>
              <a:t>Renewable energy and energy efficiency</a:t>
            </a:r>
          </a:p>
          <a:p>
            <a:pPr algn="ctr">
              <a:lnSpc>
                <a:spcPct val="140000"/>
              </a:lnSpc>
              <a:buClr>
                <a:srgbClr val="0D4A3E"/>
              </a:buClr>
            </a:pPr>
            <a:r>
              <a:rPr lang="en-US" sz="2598" b="1" dirty="0">
                <a:solidFill>
                  <a:srgbClr val="00594D"/>
                </a:solidFill>
              </a:rPr>
              <a:t>Cost-competitive rates </a:t>
            </a:r>
          </a:p>
          <a:p>
            <a:pPr algn="ctr">
              <a:lnSpc>
                <a:spcPct val="140000"/>
              </a:lnSpc>
              <a:buClr>
                <a:srgbClr val="0D4A3E"/>
              </a:buClr>
            </a:pPr>
            <a:r>
              <a:rPr lang="en-US" sz="2598" b="1" dirty="0">
                <a:solidFill>
                  <a:srgbClr val="00594D"/>
                </a:solidFill>
              </a:rPr>
              <a:t>Economic and workforce benefits</a:t>
            </a:r>
          </a:p>
          <a:p>
            <a:pPr algn="ctr">
              <a:lnSpc>
                <a:spcPct val="140000"/>
              </a:lnSpc>
              <a:buClr>
                <a:srgbClr val="0D4A3E"/>
              </a:buClr>
            </a:pPr>
            <a:r>
              <a:rPr lang="en-US" sz="2598" b="1" dirty="0">
                <a:solidFill>
                  <a:srgbClr val="00594D"/>
                </a:solidFill>
              </a:rPr>
              <a:t>More equitable communities</a:t>
            </a:r>
          </a:p>
        </p:txBody>
      </p:sp>
      <p:sp>
        <p:nvSpPr>
          <p:cNvPr id="7" name="Shape 163"/>
          <p:cNvSpPr txBox="1">
            <a:spLocks/>
          </p:cNvSpPr>
          <p:nvPr/>
        </p:nvSpPr>
        <p:spPr>
          <a:xfrm>
            <a:off x="2681451" y="181239"/>
            <a:ext cx="6877032" cy="871887"/>
          </a:xfrm>
          <a:prstGeom prst="rect">
            <a:avLst/>
          </a:prstGeom>
          <a:noFill/>
          <a:ln>
            <a:noFill/>
          </a:ln>
        </p:spPr>
        <p:txBody>
          <a:bodyPr lIns="91340" tIns="91340" rIns="91340" bIns="9134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0" i="0" u="none" strike="noStrike" cap="none" baseline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 sz="2398" dirty="0"/>
              <a:t>Address climate change by reducing energy-related greenhouse gas emissions</a:t>
            </a:r>
            <a:endParaRPr lang="en" sz="2398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14997" y="304518"/>
            <a:ext cx="0" cy="723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20DC7E1-73A7-954E-8673-E619C1B8C9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387" y="4792911"/>
            <a:ext cx="378526" cy="3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MCE Service Territory</a:t>
            </a:r>
            <a:endParaRPr lang="en" dirty="0"/>
          </a:p>
        </p:txBody>
      </p:sp>
      <p:sp>
        <p:nvSpPr>
          <p:cNvPr id="4" name="Shape 87"/>
          <p:cNvSpPr/>
          <p:nvPr/>
        </p:nvSpPr>
        <p:spPr>
          <a:xfrm>
            <a:off x="-13855" y="1226197"/>
            <a:ext cx="3955688" cy="3931565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lIns="91340" tIns="91340" rIns="91340" bIns="91340" anchor="ctr" anchorCtr="0">
            <a:noAutofit/>
          </a:bodyPr>
          <a:lstStyle/>
          <a:p>
            <a:endParaRPr sz="1798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27087" y="1434643"/>
            <a:ext cx="4068583" cy="3500412"/>
          </a:xfrm>
          <a:prstGeom prst="rect">
            <a:avLst/>
          </a:prstGeom>
          <a:noFill/>
          <a:ln>
            <a:noFill/>
          </a:ln>
        </p:spPr>
        <p:txBody>
          <a:bodyPr lIns="91340" tIns="91340" rIns="91340" bIns="9134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0" i="0" u="none" strike="noStrike" cap="none" baseline="0">
                <a:solidFill>
                  <a:srgbClr val="FFFFFF"/>
                </a:solidFill>
                <a:latin typeface="Century Gothic"/>
                <a:ea typeface="Arial"/>
                <a:cs typeface="Century Gothic"/>
                <a:sym typeface="Arial"/>
                <a:rtl val="0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600">
                <a:solidFill>
                  <a:srgbClr val="FFFFFF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98" dirty="0">
                <a:solidFill>
                  <a:schemeClr val="bg1"/>
                </a:solidFill>
              </a:rPr>
              <a:t>36 Member Communities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1199"/>
              </a:spcAft>
            </a:pPr>
            <a:r>
              <a:rPr lang="en-US" sz="2000" dirty="0">
                <a:solidFill>
                  <a:schemeClr val="bg1"/>
                </a:solidFill>
              </a:rPr>
              <a:t>Marin County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+ 11 cities and towns</a:t>
            </a:r>
          </a:p>
          <a:p>
            <a:pPr>
              <a:lnSpc>
                <a:spcPct val="90000"/>
              </a:lnSpc>
              <a:spcAft>
                <a:spcPts val="1199"/>
              </a:spcAft>
            </a:pPr>
            <a:r>
              <a:rPr lang="en-US" sz="2000" dirty="0">
                <a:solidFill>
                  <a:schemeClr val="bg1"/>
                </a:solidFill>
              </a:rPr>
              <a:t>Solano County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+ 2 cities</a:t>
            </a:r>
          </a:p>
          <a:p>
            <a:pPr>
              <a:lnSpc>
                <a:spcPct val="90000"/>
              </a:lnSpc>
              <a:spcAft>
                <a:spcPts val="1199"/>
              </a:spcAft>
            </a:pPr>
            <a:r>
              <a:rPr lang="en-US" sz="2000" dirty="0">
                <a:solidFill>
                  <a:schemeClr val="bg1"/>
                </a:solidFill>
              </a:rPr>
              <a:t>Napa County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+ 5 cities and towns</a:t>
            </a:r>
          </a:p>
          <a:p>
            <a:pPr>
              <a:lnSpc>
                <a:spcPct val="90000"/>
              </a:lnSpc>
              <a:spcAft>
                <a:spcPts val="599"/>
              </a:spcAft>
            </a:pPr>
            <a:r>
              <a:rPr lang="en-US" sz="2000" dirty="0">
                <a:solidFill>
                  <a:schemeClr val="bg1"/>
                </a:solidFill>
              </a:rPr>
              <a:t>Contra Costa County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+ 14 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4DAF1-F1DF-884B-AEF6-1A124BE81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256" y="1226197"/>
            <a:ext cx="5021243" cy="391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A7EE9-36F9-2244-909A-F397D9A10A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387" y="4792911"/>
            <a:ext cx="378526" cy="3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F591B-C949-4968-A903-760383701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0"/>
            <a:ext cx="3143250" cy="5143500"/>
          </a:xfrm>
        </p:spPr>
        <p:txBody>
          <a:bodyPr/>
          <a:lstStyle/>
          <a:p>
            <a:r>
              <a:rPr lang="en-US" dirty="0"/>
              <a:t>Open &amp; Public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018B-7C50-4178-9E20-AD1AB221D5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7600" y="0"/>
            <a:ext cx="5334000" cy="5143500"/>
          </a:xfrm>
        </p:spPr>
        <p:txBody>
          <a:bodyPr anchor="ctr"/>
          <a:lstStyle/>
          <a:p>
            <a:r>
              <a:rPr lang="en-US" sz="2400" dirty="0"/>
              <a:t>This workshop is intended to elicit feedback on MCE’s DRAFT Implementation Plan for a sub-program to the Commercial Program </a:t>
            </a:r>
          </a:p>
          <a:p>
            <a:r>
              <a:rPr lang="en-US" sz="2400" dirty="0"/>
              <a:t>Feedback received may directly inform the program design. Input may be provided today through Tuesday, December 8</a:t>
            </a:r>
            <a:r>
              <a:rPr lang="en-US" sz="2400" baseline="30000" dirty="0"/>
              <a:t>th</a:t>
            </a:r>
            <a:r>
              <a:rPr lang="en-US" sz="2400" dirty="0"/>
              <a:t>, 2020, via email to</a:t>
            </a:r>
          </a:p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rgbClr val="00927E"/>
                </a:solidFill>
              </a:rPr>
              <a:t>jlande@mceCleanEnergy.org</a:t>
            </a:r>
          </a:p>
        </p:txBody>
      </p:sp>
    </p:spTree>
    <p:extLst>
      <p:ext uri="{BB962C8B-B14F-4D97-AF65-F5344CB8AC3E}">
        <p14:creationId xmlns:p14="http://schemas.microsoft.com/office/powerpoint/2010/main" val="20736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62" y="-19050"/>
            <a:ext cx="9150350" cy="1121602"/>
          </a:xfrm>
        </p:spPr>
        <p:txBody>
          <a:bodyPr/>
          <a:lstStyle/>
          <a:p>
            <a:r>
              <a:rPr lang="en-US" dirty="0"/>
              <a:t>Commercial Program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" y="1428750"/>
            <a:ext cx="8610600" cy="3714750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MCE currently administers a commercial energy efficiency program, focused on a wide group of non-residential customers.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program is currently served by two program implementers, and is funded at $1.4 million for 2020.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addition of a new sub-program allows the commercial program to fully leverage MCE’s Business Plan funding level of ~$3.3 million.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6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CCCC5-3F62-418F-A3B5-3D351BEB8A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MCE Commercial Sub-Program: </a:t>
            </a:r>
          </a:p>
          <a:p>
            <a:r>
              <a:rPr lang="en-US" sz="5400" dirty="0"/>
              <a:t>The Commercial Efficiency Marketplace</a:t>
            </a:r>
          </a:p>
        </p:txBody>
      </p:sp>
    </p:spTree>
    <p:extLst>
      <p:ext uri="{BB962C8B-B14F-4D97-AF65-F5344CB8AC3E}">
        <p14:creationId xmlns:p14="http://schemas.microsoft.com/office/powerpoint/2010/main" val="367905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E Brand">
      <a:dk1>
        <a:srgbClr val="58595B"/>
      </a:dk1>
      <a:lt1>
        <a:sysClr val="window" lastClr="FFFFFF"/>
      </a:lt1>
      <a:dk2>
        <a:srgbClr val="1F497D"/>
      </a:dk2>
      <a:lt2>
        <a:srgbClr val="EEECE1"/>
      </a:lt2>
      <a:accent1>
        <a:srgbClr val="4597CB"/>
      </a:accent1>
      <a:accent2>
        <a:srgbClr val="C1D82F"/>
      </a:accent2>
      <a:accent3>
        <a:srgbClr val="00927E"/>
      </a:accent3>
      <a:accent4>
        <a:srgbClr val="8A8A8D"/>
      </a:accent4>
      <a:accent5>
        <a:srgbClr val="FF9E16"/>
      </a:accent5>
      <a:accent6>
        <a:srgbClr val="F1E67C"/>
      </a:accent6>
      <a:hlink>
        <a:srgbClr val="00927E"/>
      </a:hlink>
      <a:folHlink>
        <a:srgbClr val="58595B"/>
      </a:folHlink>
    </a:clrScheme>
    <a:fontScheme name="MCE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8044</TotalTime>
  <Words>1141</Words>
  <Application>Microsoft Office PowerPoint</Application>
  <PresentationFormat>On-screen Show (16:9)</PresentationFormat>
  <Paragraphs>242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Avenir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Tuckey</dc:creator>
  <cp:lastModifiedBy>Joseph Lande</cp:lastModifiedBy>
  <cp:revision>231</cp:revision>
  <dcterms:created xsi:type="dcterms:W3CDTF">2016-01-19T21:04:46Z</dcterms:created>
  <dcterms:modified xsi:type="dcterms:W3CDTF">2020-11-24T19:18:02Z</dcterms:modified>
</cp:coreProperties>
</file>