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1"/>
  </p:notesMasterIdLst>
  <p:sldIdLst>
    <p:sldId id="279" r:id="rId2"/>
    <p:sldId id="280" r:id="rId3"/>
    <p:sldId id="257" r:id="rId4"/>
    <p:sldId id="260" r:id="rId5"/>
    <p:sldId id="259" r:id="rId6"/>
    <p:sldId id="262" r:id="rId7"/>
    <p:sldId id="281" r:id="rId8"/>
    <p:sldId id="283" r:id="rId9"/>
    <p:sldId id="278" r:id="rId10"/>
  </p:sldIdLst>
  <p:sldSz cx="12192000" cy="6858000"/>
  <p:notesSz cx="6858000" cy="9144000"/>
  <p:embeddedFontLs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D89EF5-ECCF-4291-AE8E-F7AE6CE91265}">
  <a:tblStyle styleId="{32D89EF5-ECCF-4291-AE8E-F7AE6CE9126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21" autoAdjust="0"/>
  </p:normalViewPr>
  <p:slideViewPr>
    <p:cSldViewPr snapToGrid="0">
      <p:cViewPr>
        <p:scale>
          <a:sx n="64" d="100"/>
          <a:sy n="64" d="100"/>
        </p:scale>
        <p:origin x="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SoCalREN TRC ABAL Forecasts, PY 2020</a:t>
            </a:r>
          </a:p>
        </c:rich>
      </c:tx>
      <c:layout>
        <c:manualLayout>
          <c:xMode val="edge"/>
          <c:yMode val="edge"/>
          <c:x val="0.20981240981240981"/>
          <c:y val="6.643138883122275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196309139043566E-2"/>
          <c:y val="0.19551588125389249"/>
          <c:w val="0.86783635516634805"/>
          <c:h val="0.70816579731560958"/>
        </c:manualLayout>
      </c:layout>
      <c:lineChart>
        <c:grouping val="stacked"/>
        <c:varyColors val="0"/>
        <c:ser>
          <c:idx val="0"/>
          <c:order val="0"/>
          <c:spPr>
            <a:ln w="28575" cap="rnd">
              <a:solidFill>
                <a:schemeClr val="accent1"/>
              </a:solidFill>
              <a:round/>
            </a:ln>
            <a:effectLst/>
          </c:spPr>
          <c:marker>
            <c:symbol val="circle"/>
            <c:size val="5"/>
            <c:spPr>
              <a:solidFill>
                <a:srgbClr val="C00000"/>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1DE-4EEC-BC45-549B584F40B4}"/>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1DE-4EEC-BC45-549B584F40B4}"/>
                </c:ext>
              </c:extLst>
            </c:dLbl>
            <c:dLbl>
              <c:idx val="2"/>
              <c:layout>
                <c:manualLayout>
                  <c:x val="-4.4444444444444446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DE-4EEC-BC45-549B584F40B4}"/>
                </c:ext>
              </c:extLst>
            </c:dLbl>
            <c:dLbl>
              <c:idx val="3"/>
              <c:layout>
                <c:manualLayout>
                  <c:x val="-3.611111111111110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DE-4EEC-BC45-549B584F40B4}"/>
                </c:ext>
              </c:extLst>
            </c:dLbl>
            <c:dLbl>
              <c:idx val="4"/>
              <c:layout>
                <c:manualLayout>
                  <c:x val="-3.6111111111111212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DE-4EEC-BC45-549B584F40B4}"/>
                </c:ext>
              </c:extLst>
            </c:dLbl>
            <c:dLbl>
              <c:idx val="5"/>
              <c:layout>
                <c:manualLayout>
                  <c:x val="-2.7777777777777776E-2"/>
                  <c:y val="-5.5555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DE-4EEC-BC45-549B584F40B4}"/>
                </c:ext>
              </c:extLst>
            </c:dLbl>
            <c:dLbl>
              <c:idx val="6"/>
              <c:layout>
                <c:manualLayout>
                  <c:x val="-3.0555555555555659E-2"/>
                  <c:y val="-6.0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DE-4EEC-BC45-549B584F40B4}"/>
                </c:ext>
              </c:extLst>
            </c:dLbl>
            <c:dLbl>
              <c:idx val="7"/>
              <c:layout>
                <c:manualLayout>
                  <c:x val="-4.1666666666666664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DE-4EEC-BC45-549B584F40B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Sheet1!$D$5:$K$5</c:f>
              <c:numCache>
                <c:formatCode>General</c:formatCode>
                <c:ptCount val="8"/>
                <c:pt idx="0">
                  <c:v>2018</c:v>
                </c:pt>
                <c:pt idx="1">
                  <c:v>2019</c:v>
                </c:pt>
                <c:pt idx="2">
                  <c:v>2020</c:v>
                </c:pt>
                <c:pt idx="3">
                  <c:v>2021</c:v>
                </c:pt>
                <c:pt idx="4">
                  <c:v>2022</c:v>
                </c:pt>
                <c:pt idx="5">
                  <c:v>2023</c:v>
                </c:pt>
                <c:pt idx="6">
                  <c:v>2024</c:v>
                </c:pt>
                <c:pt idx="7">
                  <c:v>2025</c:v>
                </c:pt>
              </c:numCache>
            </c:numRef>
          </c:cat>
          <c:val>
            <c:numRef>
              <c:f>Sheet1!$D$6:$K$6</c:f>
              <c:numCache>
                <c:formatCode>General</c:formatCode>
                <c:ptCount val="8"/>
                <c:pt idx="0">
                  <c:v>0.19</c:v>
                </c:pt>
                <c:pt idx="1">
                  <c:v>0.27</c:v>
                </c:pt>
                <c:pt idx="2">
                  <c:v>0.49</c:v>
                </c:pt>
                <c:pt idx="3" formatCode="0.00">
                  <c:v>0.50470000000000004</c:v>
                </c:pt>
                <c:pt idx="4" formatCode="0.00">
                  <c:v>0.519841</c:v>
                </c:pt>
                <c:pt idx="5" formatCode="0.00">
                  <c:v>0.53543622999999996</c:v>
                </c:pt>
                <c:pt idx="6" formatCode="0.00">
                  <c:v>0.55149931689999998</c:v>
                </c:pt>
                <c:pt idx="7" formatCode="0.00">
                  <c:v>0.56804429640700005</c:v>
                </c:pt>
              </c:numCache>
            </c:numRef>
          </c:val>
          <c:smooth val="0"/>
          <c:extLst>
            <c:ext xmlns:c16="http://schemas.microsoft.com/office/drawing/2014/chart" uri="{C3380CC4-5D6E-409C-BE32-E72D297353CC}">
              <c16:uniqueId val="{00000008-11DE-4EEC-BC45-549B584F40B4}"/>
            </c:ext>
          </c:extLst>
        </c:ser>
        <c:dLbls>
          <c:showLegendKey val="0"/>
          <c:showVal val="0"/>
          <c:showCatName val="0"/>
          <c:showSerName val="0"/>
          <c:showPercent val="0"/>
          <c:showBubbleSize val="0"/>
        </c:dLbls>
        <c:marker val="1"/>
        <c:smooth val="0"/>
        <c:axId val="613299248"/>
        <c:axId val="613296296"/>
      </c:lineChart>
      <c:catAx>
        <c:axId val="61329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13296296"/>
        <c:crosses val="autoZero"/>
        <c:auto val="1"/>
        <c:lblAlgn val="ctr"/>
        <c:lblOffset val="100"/>
        <c:noMultiLvlLbl val="0"/>
      </c:catAx>
      <c:valAx>
        <c:axId val="613296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13299248"/>
        <c:crosses val="autoZero"/>
        <c:crossBetween val="between"/>
      </c:valAx>
      <c:spPr>
        <a:noFill/>
        <a:ln>
          <a:noFill/>
        </a:ln>
        <a:effectLst/>
      </c:spPr>
    </c:plotArea>
    <c:plotVisOnly val="1"/>
    <c:dispBlanksAs val="zero"/>
    <c:showDLblsOverMax val="0"/>
  </c:chart>
  <c:spPr>
    <a:noFill/>
    <a:ln>
      <a:solidFill>
        <a:srgbClr val="080808"/>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78FD3-3E85-4FA2-9307-396821F817D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DBCE8F7B-93E5-4993-B09D-FD8EE1F0533B}">
      <dgm:prSet phldrT="[Text]"/>
      <dgm:spPr/>
      <dgm:t>
        <a:bodyPr/>
        <a:lstStyle/>
        <a:p>
          <a:r>
            <a:rPr lang="en-US" dirty="0"/>
            <a:t>Filling Gaps within the Market</a:t>
          </a:r>
        </a:p>
      </dgm:t>
    </dgm:pt>
    <dgm:pt modelId="{C89079D4-7E52-441D-A4C8-33F68207F538}" type="parTrans" cxnId="{CC0235F0-9D2D-4B75-9212-E0E8F5054B73}">
      <dgm:prSet/>
      <dgm:spPr/>
      <dgm:t>
        <a:bodyPr/>
        <a:lstStyle/>
        <a:p>
          <a:endParaRPr lang="en-US"/>
        </a:p>
      </dgm:t>
    </dgm:pt>
    <dgm:pt modelId="{31C123CB-24F5-4D5D-A7CA-C2B21B2857A8}" type="sibTrans" cxnId="{CC0235F0-9D2D-4B75-9212-E0E8F5054B73}">
      <dgm:prSet/>
      <dgm:spPr/>
      <dgm:t>
        <a:bodyPr/>
        <a:lstStyle/>
        <a:p>
          <a:endParaRPr lang="en-US"/>
        </a:p>
      </dgm:t>
    </dgm:pt>
    <dgm:pt modelId="{7E481FA6-1AAD-4041-AA37-554D0ED6E5D4}">
      <dgm:prSet phldrT="[Text]" custT="1"/>
      <dgm:spPr/>
      <dgm:t>
        <a:bodyPr/>
        <a:lstStyle/>
        <a:p>
          <a:r>
            <a:rPr lang="en-US" sz="1400" dirty="0"/>
            <a:t>Incorporating a regional outreach Strategy</a:t>
          </a:r>
        </a:p>
      </dgm:t>
    </dgm:pt>
    <dgm:pt modelId="{B9B87BB1-1B9B-427C-BB0B-E803EAEBF899}" type="parTrans" cxnId="{D7505634-C2CB-4F3D-9669-0EBEAB26F0A7}">
      <dgm:prSet/>
      <dgm:spPr/>
      <dgm:t>
        <a:bodyPr/>
        <a:lstStyle/>
        <a:p>
          <a:endParaRPr lang="en-US"/>
        </a:p>
      </dgm:t>
    </dgm:pt>
    <dgm:pt modelId="{1EF83F6B-8581-4EF9-A692-A9AD33F152A1}" type="sibTrans" cxnId="{D7505634-C2CB-4F3D-9669-0EBEAB26F0A7}">
      <dgm:prSet/>
      <dgm:spPr/>
      <dgm:t>
        <a:bodyPr/>
        <a:lstStyle/>
        <a:p>
          <a:endParaRPr lang="en-US"/>
        </a:p>
      </dgm:t>
    </dgm:pt>
    <dgm:pt modelId="{516E917F-C7BB-4036-A682-1AC4B39051B5}">
      <dgm:prSet phldrT="[Text]"/>
      <dgm:spPr/>
      <dgm:t>
        <a:bodyPr/>
        <a:lstStyle/>
        <a:p>
          <a:r>
            <a:rPr lang="en-US" dirty="0"/>
            <a:t>Pilot New &amp; Innovative Activities</a:t>
          </a:r>
        </a:p>
      </dgm:t>
    </dgm:pt>
    <dgm:pt modelId="{893C1C23-3412-4FF2-8AD8-12CE27EFAF67}" type="parTrans" cxnId="{132DC581-CE08-4EA5-9B36-91903ABAB8A6}">
      <dgm:prSet/>
      <dgm:spPr/>
      <dgm:t>
        <a:bodyPr/>
        <a:lstStyle/>
        <a:p>
          <a:endParaRPr lang="en-US"/>
        </a:p>
      </dgm:t>
    </dgm:pt>
    <dgm:pt modelId="{6DF903E6-EBEF-4286-A6F7-92E99155D9B0}" type="sibTrans" cxnId="{132DC581-CE08-4EA5-9B36-91903ABAB8A6}">
      <dgm:prSet/>
      <dgm:spPr/>
      <dgm:t>
        <a:bodyPr/>
        <a:lstStyle/>
        <a:p>
          <a:endParaRPr lang="en-US"/>
        </a:p>
      </dgm:t>
    </dgm:pt>
    <dgm:pt modelId="{E91D42BD-E15B-429D-A355-4A44F2A353A9}">
      <dgm:prSet phldrT="[Text]"/>
      <dgm:spPr>
        <a:solidFill>
          <a:schemeClr val="accent4">
            <a:lumMod val="75000"/>
          </a:schemeClr>
        </a:solidFill>
        <a:ln>
          <a:noFill/>
        </a:ln>
      </dgm:spPr>
      <dgm:t>
        <a:bodyPr/>
        <a:lstStyle/>
        <a:p>
          <a:r>
            <a:rPr lang="en-US" dirty="0">
              <a:solidFill>
                <a:schemeClr val="tx1"/>
              </a:solidFill>
            </a:rPr>
            <a:t>Serving Hard-to-Reach and DAC Customers</a:t>
          </a:r>
        </a:p>
      </dgm:t>
    </dgm:pt>
    <dgm:pt modelId="{FC9A2CDB-84B6-40ED-AC85-20F0992AC638}" type="parTrans" cxnId="{D59A3288-118A-4D71-9A9A-C951D0DE95BD}">
      <dgm:prSet/>
      <dgm:spPr/>
      <dgm:t>
        <a:bodyPr/>
        <a:lstStyle/>
        <a:p>
          <a:endParaRPr lang="en-US"/>
        </a:p>
      </dgm:t>
    </dgm:pt>
    <dgm:pt modelId="{DC515475-E8F3-42E6-943C-A4B0F9AC9418}" type="sibTrans" cxnId="{D59A3288-118A-4D71-9A9A-C951D0DE95BD}">
      <dgm:prSet/>
      <dgm:spPr/>
      <dgm:t>
        <a:bodyPr/>
        <a:lstStyle/>
        <a:p>
          <a:endParaRPr lang="en-US"/>
        </a:p>
      </dgm:t>
    </dgm:pt>
    <dgm:pt modelId="{9E1FE448-FA28-44DA-95FB-424813C40891}">
      <dgm:prSet phldrT="[Text]" custT="1"/>
      <dgm:spPr/>
      <dgm:t>
        <a:bodyPr/>
        <a:lstStyle/>
        <a:p>
          <a:r>
            <a:rPr lang="en-US" sz="1400" dirty="0"/>
            <a:t>Piloting value-added activities for local governments who will have diminished LGP resources</a:t>
          </a:r>
        </a:p>
      </dgm:t>
    </dgm:pt>
    <dgm:pt modelId="{231E4D5D-AAE5-4575-8B9C-1CC3636C08DC}" type="parTrans" cxnId="{A2B107C1-3B16-4465-BF3F-069783ED7127}">
      <dgm:prSet/>
      <dgm:spPr/>
      <dgm:t>
        <a:bodyPr/>
        <a:lstStyle/>
        <a:p>
          <a:endParaRPr lang="en-US"/>
        </a:p>
      </dgm:t>
    </dgm:pt>
    <dgm:pt modelId="{C71982B5-A08A-4C21-B9C4-24946CF7C640}" type="sibTrans" cxnId="{A2B107C1-3B16-4465-BF3F-069783ED7127}">
      <dgm:prSet/>
      <dgm:spPr/>
      <dgm:t>
        <a:bodyPr/>
        <a:lstStyle/>
        <a:p>
          <a:endParaRPr lang="en-US"/>
        </a:p>
      </dgm:t>
    </dgm:pt>
    <dgm:pt modelId="{5288182F-28E9-4C84-B08C-AEAAF4C5DE6B}">
      <dgm:prSet phldrT="[Text]" custT="1"/>
      <dgm:spPr/>
      <dgm:t>
        <a:bodyPr/>
        <a:lstStyle/>
        <a:p>
          <a:endParaRPr lang="en-US" sz="1400" dirty="0"/>
        </a:p>
      </dgm:t>
    </dgm:pt>
    <dgm:pt modelId="{9938170B-E65E-42B8-97FC-7503F7C73108}" type="parTrans" cxnId="{6DC4E3AD-F489-44E5-B791-5763650B1027}">
      <dgm:prSet/>
      <dgm:spPr/>
      <dgm:t>
        <a:bodyPr/>
        <a:lstStyle/>
        <a:p>
          <a:endParaRPr lang="en-US"/>
        </a:p>
      </dgm:t>
    </dgm:pt>
    <dgm:pt modelId="{2F8132CB-011E-476A-9462-5B55C5D7F0AA}" type="sibTrans" cxnId="{6DC4E3AD-F489-44E5-B791-5763650B1027}">
      <dgm:prSet/>
      <dgm:spPr/>
      <dgm:t>
        <a:bodyPr/>
        <a:lstStyle/>
        <a:p>
          <a:endParaRPr lang="en-US"/>
        </a:p>
      </dgm:t>
    </dgm:pt>
    <dgm:pt modelId="{86D31A65-483C-4F1C-8274-35FF1AB3ADB3}">
      <dgm:prSet phldrT="[Text]" custT="1"/>
      <dgm:spPr/>
      <dgm:t>
        <a:bodyPr/>
        <a:lstStyle/>
        <a:p>
          <a:r>
            <a:rPr lang="en-US" sz="1400" dirty="0"/>
            <a:t>Single Family Whole building program that offers gas and electric multi-measure upgrade coupled with a non-EE ratepayer finance source</a:t>
          </a:r>
        </a:p>
      </dgm:t>
    </dgm:pt>
    <dgm:pt modelId="{41989A75-447C-49D8-B076-AEE771FC5853}" type="parTrans" cxnId="{15E5B7CE-B614-4726-A210-73D0451790EC}">
      <dgm:prSet/>
      <dgm:spPr/>
      <dgm:t>
        <a:bodyPr/>
        <a:lstStyle/>
        <a:p>
          <a:endParaRPr lang="en-US"/>
        </a:p>
      </dgm:t>
    </dgm:pt>
    <dgm:pt modelId="{F7A79088-D9BF-41D2-94D6-119D5DE6348A}" type="sibTrans" cxnId="{15E5B7CE-B614-4726-A210-73D0451790EC}">
      <dgm:prSet/>
      <dgm:spPr/>
      <dgm:t>
        <a:bodyPr/>
        <a:lstStyle/>
        <a:p>
          <a:endParaRPr lang="en-US"/>
        </a:p>
      </dgm:t>
    </dgm:pt>
    <dgm:pt modelId="{5A18A2E5-03DE-43D7-B4AC-F1AE7E2D3075}">
      <dgm:prSet phldrT="[Text]" custT="1"/>
      <dgm:spPr/>
      <dgm:t>
        <a:bodyPr/>
        <a:lstStyle/>
        <a:p>
          <a:endParaRPr lang="en-US" sz="1400" dirty="0"/>
        </a:p>
      </dgm:t>
    </dgm:pt>
    <dgm:pt modelId="{D41C1A01-CEFD-489A-B3E6-5DCA02949989}" type="parTrans" cxnId="{8399E71B-6CD6-437C-987D-EEC219399A90}">
      <dgm:prSet/>
      <dgm:spPr/>
      <dgm:t>
        <a:bodyPr/>
        <a:lstStyle/>
        <a:p>
          <a:endParaRPr lang="en-US"/>
        </a:p>
      </dgm:t>
    </dgm:pt>
    <dgm:pt modelId="{579CB8B2-93E9-4856-8D91-E784B66C0E06}" type="sibTrans" cxnId="{8399E71B-6CD6-437C-987D-EEC219399A90}">
      <dgm:prSet/>
      <dgm:spPr/>
      <dgm:t>
        <a:bodyPr/>
        <a:lstStyle/>
        <a:p>
          <a:endParaRPr lang="en-US"/>
        </a:p>
      </dgm:t>
    </dgm:pt>
    <dgm:pt modelId="{A5A21307-68F6-47CD-B011-A437DD6A7AD7}">
      <dgm:prSet custT="1"/>
      <dgm:spPr>
        <a:solidFill>
          <a:schemeClr val="accent4">
            <a:lumMod val="60000"/>
            <a:lumOff val="40000"/>
            <a:alpha val="90000"/>
          </a:schemeClr>
        </a:solidFill>
        <a:ln>
          <a:noFill/>
        </a:ln>
      </dgm:spPr>
      <dgm:t>
        <a:bodyPr/>
        <a:lstStyle/>
        <a:p>
          <a:r>
            <a:rPr lang="en-US" sz="1400" dirty="0"/>
            <a:t>Implementing strategies that emphasize DAC and HTR customers only</a:t>
          </a:r>
        </a:p>
      </dgm:t>
    </dgm:pt>
    <dgm:pt modelId="{66CE9A66-7024-423F-AC92-30B444B73673}" type="parTrans" cxnId="{CB00CC51-FB36-4F2D-8021-23549B8F2883}">
      <dgm:prSet/>
      <dgm:spPr/>
      <dgm:t>
        <a:bodyPr/>
        <a:lstStyle/>
        <a:p>
          <a:endParaRPr lang="en-US"/>
        </a:p>
      </dgm:t>
    </dgm:pt>
    <dgm:pt modelId="{77EF4D42-1371-4FBC-83E0-F5863A79B655}" type="sibTrans" cxnId="{CB00CC51-FB36-4F2D-8021-23549B8F2883}">
      <dgm:prSet/>
      <dgm:spPr/>
      <dgm:t>
        <a:bodyPr/>
        <a:lstStyle/>
        <a:p>
          <a:endParaRPr lang="en-US"/>
        </a:p>
      </dgm:t>
    </dgm:pt>
    <dgm:pt modelId="{1C177C9D-1728-4ED7-8ABA-80BFA4D7361C}">
      <dgm:prSet custT="1"/>
      <dgm:spPr>
        <a:solidFill>
          <a:schemeClr val="accent4">
            <a:lumMod val="60000"/>
            <a:lumOff val="40000"/>
            <a:alpha val="90000"/>
          </a:schemeClr>
        </a:solidFill>
        <a:ln>
          <a:noFill/>
        </a:ln>
      </dgm:spPr>
      <dgm:t>
        <a:bodyPr/>
        <a:lstStyle/>
        <a:p>
          <a:r>
            <a:rPr lang="en-US" sz="1400" dirty="0"/>
            <a:t>Promoting ZNE tactics for DACs</a:t>
          </a:r>
        </a:p>
      </dgm:t>
    </dgm:pt>
    <dgm:pt modelId="{7DAF750A-7F34-4CF1-906E-8BBE80C715FA}" type="parTrans" cxnId="{81041A14-B1B4-4AF5-9771-03E8AA6F5054}">
      <dgm:prSet/>
      <dgm:spPr/>
      <dgm:t>
        <a:bodyPr/>
        <a:lstStyle/>
        <a:p>
          <a:endParaRPr lang="en-US"/>
        </a:p>
      </dgm:t>
    </dgm:pt>
    <dgm:pt modelId="{147B0E17-13D1-4CBC-8FBA-628E73EF4AFE}" type="sibTrans" cxnId="{81041A14-B1B4-4AF5-9771-03E8AA6F5054}">
      <dgm:prSet/>
      <dgm:spPr/>
      <dgm:t>
        <a:bodyPr/>
        <a:lstStyle/>
        <a:p>
          <a:endParaRPr lang="en-US"/>
        </a:p>
      </dgm:t>
    </dgm:pt>
    <dgm:pt modelId="{76126916-D216-4175-ABBC-AD6EB9D346F8}">
      <dgm:prSet custT="1"/>
      <dgm:spPr>
        <a:solidFill>
          <a:schemeClr val="accent4">
            <a:lumMod val="60000"/>
            <a:lumOff val="40000"/>
            <a:alpha val="90000"/>
          </a:schemeClr>
        </a:solidFill>
        <a:ln>
          <a:noFill/>
        </a:ln>
      </dgm:spPr>
      <dgm:t>
        <a:bodyPr/>
        <a:lstStyle/>
        <a:p>
          <a:endParaRPr lang="en-US" sz="1400" dirty="0"/>
        </a:p>
      </dgm:t>
    </dgm:pt>
    <dgm:pt modelId="{2A91BCBD-19EB-4C37-A068-4A3601F9D987}" type="parTrans" cxnId="{B5D376AF-DC81-494E-94DA-CBF2FDDFB337}">
      <dgm:prSet/>
      <dgm:spPr/>
      <dgm:t>
        <a:bodyPr/>
        <a:lstStyle/>
        <a:p>
          <a:endParaRPr lang="en-US"/>
        </a:p>
      </dgm:t>
    </dgm:pt>
    <dgm:pt modelId="{5069965C-804B-4955-B206-C1135FDF3FEA}" type="sibTrans" cxnId="{B5D376AF-DC81-494E-94DA-CBF2FDDFB337}">
      <dgm:prSet/>
      <dgm:spPr/>
      <dgm:t>
        <a:bodyPr/>
        <a:lstStyle/>
        <a:p>
          <a:endParaRPr lang="en-US"/>
        </a:p>
      </dgm:t>
    </dgm:pt>
    <dgm:pt modelId="{2F3C5FCF-C942-4C64-9CD8-A371B5A8126B}">
      <dgm:prSet custT="1"/>
      <dgm:spPr>
        <a:solidFill>
          <a:schemeClr val="accent4">
            <a:lumMod val="60000"/>
            <a:lumOff val="40000"/>
            <a:alpha val="90000"/>
          </a:schemeClr>
        </a:solidFill>
        <a:ln>
          <a:noFill/>
        </a:ln>
      </dgm:spPr>
      <dgm:t>
        <a:bodyPr/>
        <a:lstStyle/>
        <a:p>
          <a:r>
            <a:rPr lang="en-US" sz="1400" dirty="0"/>
            <a:t>Leveraging external resources so that HTR/DAC customers can go beyond EE</a:t>
          </a:r>
        </a:p>
      </dgm:t>
    </dgm:pt>
    <dgm:pt modelId="{1D3B3F72-631C-426A-99CE-AD3D2BFF6015}" type="parTrans" cxnId="{93B37D88-618B-4228-B9BD-798F839E89C5}">
      <dgm:prSet/>
      <dgm:spPr/>
      <dgm:t>
        <a:bodyPr/>
        <a:lstStyle/>
        <a:p>
          <a:endParaRPr lang="en-US"/>
        </a:p>
      </dgm:t>
    </dgm:pt>
    <dgm:pt modelId="{8FF119CD-BEA8-49BF-A898-A7CF518C71F1}" type="sibTrans" cxnId="{93B37D88-618B-4228-B9BD-798F839E89C5}">
      <dgm:prSet/>
      <dgm:spPr/>
      <dgm:t>
        <a:bodyPr/>
        <a:lstStyle/>
        <a:p>
          <a:endParaRPr lang="en-US"/>
        </a:p>
      </dgm:t>
    </dgm:pt>
    <dgm:pt modelId="{94C1F282-F281-442E-98C1-FE2E3E7078D7}">
      <dgm:prSet custT="1"/>
      <dgm:spPr>
        <a:solidFill>
          <a:schemeClr val="accent4">
            <a:lumMod val="60000"/>
            <a:lumOff val="40000"/>
            <a:alpha val="90000"/>
          </a:schemeClr>
        </a:solidFill>
        <a:ln>
          <a:noFill/>
        </a:ln>
      </dgm:spPr>
      <dgm:t>
        <a:bodyPr/>
        <a:lstStyle/>
        <a:p>
          <a:endParaRPr lang="en-US" sz="1400" dirty="0"/>
        </a:p>
      </dgm:t>
    </dgm:pt>
    <dgm:pt modelId="{11F1DADC-FC73-4A90-A229-E7112A265F72}" type="parTrans" cxnId="{E72C6A2F-6700-40AD-B846-E2EF377D6D08}">
      <dgm:prSet/>
      <dgm:spPr/>
      <dgm:t>
        <a:bodyPr/>
        <a:lstStyle/>
        <a:p>
          <a:endParaRPr lang="en-US"/>
        </a:p>
      </dgm:t>
    </dgm:pt>
    <dgm:pt modelId="{00C2F6A3-4794-4D00-87DE-0C7516BDDC46}" type="sibTrans" cxnId="{E72C6A2F-6700-40AD-B846-E2EF377D6D08}">
      <dgm:prSet/>
      <dgm:spPr/>
      <dgm:t>
        <a:bodyPr/>
        <a:lstStyle/>
        <a:p>
          <a:endParaRPr lang="en-US"/>
        </a:p>
      </dgm:t>
    </dgm:pt>
    <dgm:pt modelId="{0DC34959-ACE8-4AD0-9752-C990193991A6}">
      <dgm:prSet custT="1"/>
      <dgm:spPr/>
      <dgm:t>
        <a:bodyPr/>
        <a:lstStyle/>
        <a:p>
          <a:r>
            <a:rPr lang="en-US" sz="1400" dirty="0"/>
            <a:t>Public Agency DER DAC Program (Pathway to ZNE)</a:t>
          </a:r>
        </a:p>
      </dgm:t>
    </dgm:pt>
    <dgm:pt modelId="{0117BB0D-4EBA-4A83-95CB-1E2E5DCC637D}" type="parTrans" cxnId="{2E7E013B-4CA0-4846-8C6D-3BFA5CCCDECB}">
      <dgm:prSet/>
      <dgm:spPr/>
      <dgm:t>
        <a:bodyPr/>
        <a:lstStyle/>
        <a:p>
          <a:endParaRPr lang="en-US"/>
        </a:p>
      </dgm:t>
    </dgm:pt>
    <dgm:pt modelId="{79FF4B61-C874-492B-95AC-7E44BE606EC9}" type="sibTrans" cxnId="{2E7E013B-4CA0-4846-8C6D-3BFA5CCCDECB}">
      <dgm:prSet/>
      <dgm:spPr/>
      <dgm:t>
        <a:bodyPr/>
        <a:lstStyle/>
        <a:p>
          <a:endParaRPr lang="en-US"/>
        </a:p>
      </dgm:t>
    </dgm:pt>
    <dgm:pt modelId="{20DBD96D-68D0-44E0-8CC8-D6784ED7A031}">
      <dgm:prSet custT="1"/>
      <dgm:spPr/>
      <dgm:t>
        <a:bodyPr/>
        <a:lstStyle/>
        <a:p>
          <a:r>
            <a:rPr lang="en-US" sz="1400" dirty="0"/>
            <a:t>Single Family WB Hybrid Program</a:t>
          </a:r>
        </a:p>
      </dgm:t>
    </dgm:pt>
    <dgm:pt modelId="{DDD0493E-77CA-4885-9476-6F72E7CDB8B1}" type="parTrans" cxnId="{6E1C5541-A419-4D7F-BBBC-E72EF1DC5EBF}">
      <dgm:prSet/>
      <dgm:spPr/>
      <dgm:t>
        <a:bodyPr/>
        <a:lstStyle/>
        <a:p>
          <a:endParaRPr lang="en-US"/>
        </a:p>
      </dgm:t>
    </dgm:pt>
    <dgm:pt modelId="{361FD535-0FB3-4309-BF66-BB5366834DF9}" type="sibTrans" cxnId="{6E1C5541-A419-4D7F-BBBC-E72EF1DC5EBF}">
      <dgm:prSet/>
      <dgm:spPr/>
      <dgm:t>
        <a:bodyPr/>
        <a:lstStyle/>
        <a:p>
          <a:endParaRPr lang="en-US"/>
        </a:p>
      </dgm:t>
    </dgm:pt>
    <dgm:pt modelId="{46AAA112-B7A1-49FB-9131-D67DBE917E0C}">
      <dgm:prSet custT="1"/>
      <dgm:spPr/>
      <dgm:t>
        <a:bodyPr/>
        <a:lstStyle/>
        <a:p>
          <a:pPr>
            <a:buFontTx/>
            <a:buChar char="‒"/>
          </a:pPr>
          <a:r>
            <a:rPr lang="en-US" sz="1200" i="1" dirty="0"/>
            <a:t>Benchmarking Call to Action</a:t>
          </a:r>
        </a:p>
      </dgm:t>
    </dgm:pt>
    <dgm:pt modelId="{1DF76987-CD66-4898-BD3C-FAB26C9FFE7B}" type="parTrans" cxnId="{02A83AB1-4031-4DEB-854E-61787AD23500}">
      <dgm:prSet/>
      <dgm:spPr/>
      <dgm:t>
        <a:bodyPr/>
        <a:lstStyle/>
        <a:p>
          <a:endParaRPr lang="en-US"/>
        </a:p>
      </dgm:t>
    </dgm:pt>
    <dgm:pt modelId="{0D8F31C0-99B8-4639-A85F-C7DFE02AD6B1}" type="sibTrans" cxnId="{02A83AB1-4031-4DEB-854E-61787AD23500}">
      <dgm:prSet/>
      <dgm:spPr/>
      <dgm:t>
        <a:bodyPr/>
        <a:lstStyle/>
        <a:p>
          <a:endParaRPr lang="en-US"/>
        </a:p>
      </dgm:t>
    </dgm:pt>
    <dgm:pt modelId="{7F4239F8-8990-4E08-A377-CF093954B209}">
      <dgm:prSet custT="1"/>
      <dgm:spPr/>
      <dgm:t>
        <a:bodyPr/>
        <a:lstStyle/>
        <a:p>
          <a:endParaRPr lang="en-US" sz="1400" dirty="0"/>
        </a:p>
      </dgm:t>
    </dgm:pt>
    <dgm:pt modelId="{1FE10023-0EB8-4BCF-B5BD-AB855250D1C8}" type="parTrans" cxnId="{2C987FA0-9484-45D2-BA79-FBF8418C85F0}">
      <dgm:prSet/>
      <dgm:spPr/>
      <dgm:t>
        <a:bodyPr/>
        <a:lstStyle/>
        <a:p>
          <a:endParaRPr lang="en-US"/>
        </a:p>
      </dgm:t>
    </dgm:pt>
    <dgm:pt modelId="{198F04E3-FED5-4E61-8407-1E491696918B}" type="sibTrans" cxnId="{2C987FA0-9484-45D2-BA79-FBF8418C85F0}">
      <dgm:prSet/>
      <dgm:spPr/>
      <dgm:t>
        <a:bodyPr/>
        <a:lstStyle/>
        <a:p>
          <a:endParaRPr lang="en-US"/>
        </a:p>
      </dgm:t>
    </dgm:pt>
    <dgm:pt modelId="{A935AEB2-AF7D-4C51-83EF-496E45AB6279}">
      <dgm:prSet custT="1"/>
      <dgm:spPr/>
      <dgm:t>
        <a:bodyPr/>
        <a:lstStyle/>
        <a:p>
          <a:r>
            <a:rPr lang="en-US" sz="1400" dirty="0"/>
            <a:t>Public Agency NMEC program (no $ incentives)</a:t>
          </a:r>
        </a:p>
      </dgm:t>
    </dgm:pt>
    <dgm:pt modelId="{1ABF1449-DE37-49A0-8EE0-FE884ADD3B4D}" type="parTrans" cxnId="{410F550B-AA76-41C1-B9FC-A9ACE4556E92}">
      <dgm:prSet/>
      <dgm:spPr/>
      <dgm:t>
        <a:bodyPr/>
        <a:lstStyle/>
        <a:p>
          <a:endParaRPr lang="en-US"/>
        </a:p>
      </dgm:t>
    </dgm:pt>
    <dgm:pt modelId="{3E52930A-8522-422F-B48B-5DA066CD6226}" type="sibTrans" cxnId="{410F550B-AA76-41C1-B9FC-A9ACE4556E92}">
      <dgm:prSet/>
      <dgm:spPr/>
      <dgm:t>
        <a:bodyPr/>
        <a:lstStyle/>
        <a:p>
          <a:endParaRPr lang="en-US"/>
        </a:p>
      </dgm:t>
    </dgm:pt>
    <dgm:pt modelId="{E056AC40-5EB8-4D95-AB5F-22B4089CFC51}">
      <dgm:prSet custT="1"/>
      <dgm:spPr/>
      <dgm:t>
        <a:bodyPr/>
        <a:lstStyle/>
        <a:p>
          <a:endParaRPr lang="en-US" sz="1400" dirty="0"/>
        </a:p>
      </dgm:t>
    </dgm:pt>
    <dgm:pt modelId="{299CCD0D-085A-47D4-B555-43838CAABC61}" type="parTrans" cxnId="{B2D16A8C-ADE7-4F57-9B35-11CBA7631E7A}">
      <dgm:prSet/>
      <dgm:spPr/>
      <dgm:t>
        <a:bodyPr/>
        <a:lstStyle/>
        <a:p>
          <a:endParaRPr lang="en-US"/>
        </a:p>
      </dgm:t>
    </dgm:pt>
    <dgm:pt modelId="{D3E0A466-6F23-4E8A-9B60-8752B7FD55D1}" type="sibTrans" cxnId="{B2D16A8C-ADE7-4F57-9B35-11CBA7631E7A}">
      <dgm:prSet/>
      <dgm:spPr/>
      <dgm:t>
        <a:bodyPr/>
        <a:lstStyle/>
        <a:p>
          <a:endParaRPr lang="en-US"/>
        </a:p>
      </dgm:t>
    </dgm:pt>
    <dgm:pt modelId="{48FA2BB6-2798-4598-8DDA-D7DD9BEEA09A}">
      <dgm:prSet custT="1"/>
      <dgm:spPr/>
      <dgm:t>
        <a:bodyPr/>
        <a:lstStyle/>
        <a:p>
          <a:pPr>
            <a:buFontTx/>
            <a:buChar char="‒"/>
          </a:pPr>
          <a:r>
            <a:rPr lang="en-US" sz="1200" i="1" dirty="0"/>
            <a:t>“Green Pace Plus Program</a:t>
          </a:r>
          <a:r>
            <a:rPr lang="en-US" sz="1400" dirty="0"/>
            <a:t>”</a:t>
          </a:r>
        </a:p>
      </dgm:t>
    </dgm:pt>
    <dgm:pt modelId="{9C9A8D05-DB9B-4D66-94B0-3DDCCE0FF10E}" type="parTrans" cxnId="{576DAA95-50C4-429C-89A4-74154A32E375}">
      <dgm:prSet/>
      <dgm:spPr/>
      <dgm:t>
        <a:bodyPr/>
        <a:lstStyle/>
        <a:p>
          <a:endParaRPr lang="en-US"/>
        </a:p>
      </dgm:t>
    </dgm:pt>
    <dgm:pt modelId="{37E719D2-541B-4E6A-9931-E7262258E29A}" type="sibTrans" cxnId="{576DAA95-50C4-429C-89A4-74154A32E375}">
      <dgm:prSet/>
      <dgm:spPr/>
      <dgm:t>
        <a:bodyPr/>
        <a:lstStyle/>
        <a:p>
          <a:endParaRPr lang="en-US"/>
        </a:p>
      </dgm:t>
    </dgm:pt>
    <dgm:pt modelId="{1FC9ACFD-7DB1-493D-941C-81EEF0A4C777}">
      <dgm:prSet custT="1"/>
      <dgm:spPr>
        <a:solidFill>
          <a:schemeClr val="accent4">
            <a:lumMod val="60000"/>
            <a:lumOff val="40000"/>
            <a:alpha val="90000"/>
          </a:schemeClr>
        </a:solidFill>
        <a:ln>
          <a:noFill/>
        </a:ln>
      </dgm:spPr>
      <dgm:t>
        <a:bodyPr/>
        <a:lstStyle/>
        <a:p>
          <a:endParaRPr lang="en-US" sz="1400" dirty="0"/>
        </a:p>
      </dgm:t>
    </dgm:pt>
    <dgm:pt modelId="{C4A25CE2-E34A-49D7-A550-B68EA921519B}" type="parTrans" cxnId="{73C47C02-FF23-499B-97D6-155046FA663C}">
      <dgm:prSet/>
      <dgm:spPr/>
      <dgm:t>
        <a:bodyPr/>
        <a:lstStyle/>
        <a:p>
          <a:endParaRPr lang="en-US"/>
        </a:p>
      </dgm:t>
    </dgm:pt>
    <dgm:pt modelId="{E5CED27E-8630-4A39-A388-F5478B06838F}" type="sibTrans" cxnId="{73C47C02-FF23-499B-97D6-155046FA663C}">
      <dgm:prSet/>
      <dgm:spPr/>
      <dgm:t>
        <a:bodyPr/>
        <a:lstStyle/>
        <a:p>
          <a:endParaRPr lang="en-US"/>
        </a:p>
      </dgm:t>
    </dgm:pt>
    <dgm:pt modelId="{C2E98A88-287D-403E-85F4-0BEA282E61ED}" type="pres">
      <dgm:prSet presAssocID="{D4278FD3-3E85-4FA2-9307-396821F817DE}" presName="Name0" presStyleCnt="0">
        <dgm:presLayoutVars>
          <dgm:dir/>
          <dgm:animLvl val="lvl"/>
          <dgm:resizeHandles val="exact"/>
        </dgm:presLayoutVars>
      </dgm:prSet>
      <dgm:spPr/>
    </dgm:pt>
    <dgm:pt modelId="{00953A36-BBF9-47FB-9A26-9C29A9E6B97C}" type="pres">
      <dgm:prSet presAssocID="{DBCE8F7B-93E5-4993-B09D-FD8EE1F0533B}" presName="composite" presStyleCnt="0"/>
      <dgm:spPr/>
    </dgm:pt>
    <dgm:pt modelId="{044D2110-0656-493F-9D36-4241148EA687}" type="pres">
      <dgm:prSet presAssocID="{DBCE8F7B-93E5-4993-B09D-FD8EE1F0533B}" presName="parTx" presStyleLbl="alignNode1" presStyleIdx="0" presStyleCnt="3">
        <dgm:presLayoutVars>
          <dgm:chMax val="0"/>
          <dgm:chPref val="0"/>
          <dgm:bulletEnabled val="1"/>
        </dgm:presLayoutVars>
      </dgm:prSet>
      <dgm:spPr/>
    </dgm:pt>
    <dgm:pt modelId="{1B0B3BAA-2863-4BDB-AA57-6C17C54AB272}" type="pres">
      <dgm:prSet presAssocID="{DBCE8F7B-93E5-4993-B09D-FD8EE1F0533B}" presName="desTx" presStyleLbl="alignAccFollowNode1" presStyleIdx="0" presStyleCnt="3">
        <dgm:presLayoutVars>
          <dgm:bulletEnabled val="1"/>
        </dgm:presLayoutVars>
      </dgm:prSet>
      <dgm:spPr/>
    </dgm:pt>
    <dgm:pt modelId="{1BE0F715-1C13-44D3-98B0-FDB910EDDB6A}" type="pres">
      <dgm:prSet presAssocID="{31C123CB-24F5-4D5D-A7CA-C2B21B2857A8}" presName="space" presStyleCnt="0"/>
      <dgm:spPr/>
    </dgm:pt>
    <dgm:pt modelId="{912500FB-0C9A-4CFE-A28F-F983578C0664}" type="pres">
      <dgm:prSet presAssocID="{E91D42BD-E15B-429D-A355-4A44F2A353A9}" presName="composite" presStyleCnt="0"/>
      <dgm:spPr/>
    </dgm:pt>
    <dgm:pt modelId="{100BAE2B-15B7-46BC-A036-60AB613249EA}" type="pres">
      <dgm:prSet presAssocID="{E91D42BD-E15B-429D-A355-4A44F2A353A9}" presName="parTx" presStyleLbl="alignNode1" presStyleIdx="1" presStyleCnt="3">
        <dgm:presLayoutVars>
          <dgm:chMax val="0"/>
          <dgm:chPref val="0"/>
          <dgm:bulletEnabled val="1"/>
        </dgm:presLayoutVars>
      </dgm:prSet>
      <dgm:spPr/>
    </dgm:pt>
    <dgm:pt modelId="{40470676-19D3-46ED-89FB-AB860151048D}" type="pres">
      <dgm:prSet presAssocID="{E91D42BD-E15B-429D-A355-4A44F2A353A9}" presName="desTx" presStyleLbl="alignAccFollowNode1" presStyleIdx="1" presStyleCnt="3">
        <dgm:presLayoutVars>
          <dgm:bulletEnabled val="1"/>
        </dgm:presLayoutVars>
      </dgm:prSet>
      <dgm:spPr/>
    </dgm:pt>
    <dgm:pt modelId="{EABADBE1-FDE6-425C-B674-61664E096A58}" type="pres">
      <dgm:prSet presAssocID="{DC515475-E8F3-42E6-943C-A4B0F9AC9418}" presName="space" presStyleCnt="0"/>
      <dgm:spPr/>
    </dgm:pt>
    <dgm:pt modelId="{1AE31151-FA34-4254-A856-44A281A574E6}" type="pres">
      <dgm:prSet presAssocID="{516E917F-C7BB-4036-A682-1AC4B39051B5}" presName="composite" presStyleCnt="0"/>
      <dgm:spPr/>
    </dgm:pt>
    <dgm:pt modelId="{89A23E93-B54B-400A-910B-C7F23AA4A4CB}" type="pres">
      <dgm:prSet presAssocID="{516E917F-C7BB-4036-A682-1AC4B39051B5}" presName="parTx" presStyleLbl="alignNode1" presStyleIdx="2" presStyleCnt="3">
        <dgm:presLayoutVars>
          <dgm:chMax val="0"/>
          <dgm:chPref val="0"/>
          <dgm:bulletEnabled val="1"/>
        </dgm:presLayoutVars>
      </dgm:prSet>
      <dgm:spPr/>
    </dgm:pt>
    <dgm:pt modelId="{5153E00A-C828-4933-A391-83474EE096EC}" type="pres">
      <dgm:prSet presAssocID="{516E917F-C7BB-4036-A682-1AC4B39051B5}" presName="desTx" presStyleLbl="alignAccFollowNode1" presStyleIdx="2" presStyleCnt="3">
        <dgm:presLayoutVars>
          <dgm:bulletEnabled val="1"/>
        </dgm:presLayoutVars>
      </dgm:prSet>
      <dgm:spPr/>
    </dgm:pt>
  </dgm:ptLst>
  <dgm:cxnLst>
    <dgm:cxn modelId="{73C47C02-FF23-499B-97D6-155046FA663C}" srcId="{E91D42BD-E15B-429D-A355-4A44F2A353A9}" destId="{1FC9ACFD-7DB1-493D-941C-81EEF0A4C777}" srcOrd="5" destOrd="0" parTransId="{C4A25CE2-E34A-49D7-A550-B68EA921519B}" sibTransId="{E5CED27E-8630-4A39-A388-F5478B06838F}"/>
    <dgm:cxn modelId="{410F550B-AA76-41C1-B9FC-A9ACE4556E92}" srcId="{516E917F-C7BB-4036-A682-1AC4B39051B5}" destId="{A935AEB2-AF7D-4C51-83EF-496E45AB6279}" srcOrd="4" destOrd="0" parTransId="{1ABF1449-DE37-49A0-8EE0-FE884ADD3B4D}" sibTransId="{3E52930A-8522-422F-B48B-5DA066CD6226}"/>
    <dgm:cxn modelId="{81041A14-B1B4-4AF5-9771-03E8AA6F5054}" srcId="{E91D42BD-E15B-429D-A355-4A44F2A353A9}" destId="{1C177C9D-1728-4ED7-8ABA-80BFA4D7361C}" srcOrd="2" destOrd="0" parTransId="{7DAF750A-7F34-4CF1-906E-8BBE80C715FA}" sibTransId="{147B0E17-13D1-4CBC-8FBA-628E73EF4AFE}"/>
    <dgm:cxn modelId="{8399E71B-6CD6-437C-987D-EEC219399A90}" srcId="{DBCE8F7B-93E5-4993-B09D-FD8EE1F0533B}" destId="{5A18A2E5-03DE-43D7-B4AC-F1AE7E2D3075}" srcOrd="3" destOrd="0" parTransId="{D41C1A01-CEFD-489A-B3E6-5DCA02949989}" sibTransId="{579CB8B2-93E9-4856-8D91-E784B66C0E06}"/>
    <dgm:cxn modelId="{97BC331F-1E81-4B33-AD4F-F5C56611D3E0}" type="presOf" srcId="{5288182F-28E9-4C84-B08C-AEAAF4C5DE6B}" destId="{1B0B3BAA-2863-4BDB-AA57-6C17C54AB272}" srcOrd="0" destOrd="1" presId="urn:microsoft.com/office/officeart/2005/8/layout/hList1"/>
    <dgm:cxn modelId="{B543282B-CBBC-453D-A7C1-BDCB5B294BB4}" type="presOf" srcId="{A935AEB2-AF7D-4C51-83EF-496E45AB6279}" destId="{5153E00A-C828-4933-A391-83474EE096EC}" srcOrd="0" destOrd="6" presId="urn:microsoft.com/office/officeart/2005/8/layout/hList1"/>
    <dgm:cxn modelId="{7B549A2C-EB42-43AB-9EC0-B116EE438A8F}" type="presOf" srcId="{2F3C5FCF-C942-4C64-9CD8-A371B5A8126B}" destId="{40470676-19D3-46ED-89FB-AB860151048D}" srcOrd="0" destOrd="4" presId="urn:microsoft.com/office/officeart/2005/8/layout/hList1"/>
    <dgm:cxn modelId="{E72C6A2F-6700-40AD-B846-E2EF377D6D08}" srcId="{E91D42BD-E15B-429D-A355-4A44F2A353A9}" destId="{94C1F282-F281-442E-98C1-FE2E3E7078D7}" srcOrd="3" destOrd="0" parTransId="{11F1DADC-FC73-4A90-A229-E7112A265F72}" sibTransId="{00C2F6A3-4794-4D00-87DE-0C7516BDDC46}"/>
    <dgm:cxn modelId="{835BBE31-E684-4F97-BC9A-4D8DFF41CC8A}" type="presOf" srcId="{20DBD96D-68D0-44E0-8CC8-D6784ED7A031}" destId="{5153E00A-C828-4933-A391-83474EE096EC}" srcOrd="0" destOrd="3" presId="urn:microsoft.com/office/officeart/2005/8/layout/hList1"/>
    <dgm:cxn modelId="{404E5233-B8AC-4E45-8D22-60535132C6C9}" type="presOf" srcId="{0DC34959-ACE8-4AD0-9752-C990193991A6}" destId="{5153E00A-C828-4933-A391-83474EE096EC}" srcOrd="0" destOrd="0" presId="urn:microsoft.com/office/officeart/2005/8/layout/hList1"/>
    <dgm:cxn modelId="{D7505634-C2CB-4F3D-9669-0EBEAB26F0A7}" srcId="{DBCE8F7B-93E5-4993-B09D-FD8EE1F0533B}" destId="{7E481FA6-1AAD-4041-AA37-554D0ED6E5D4}" srcOrd="0" destOrd="0" parTransId="{B9B87BB1-1B9B-427C-BB0B-E803EAEBF899}" sibTransId="{1EF83F6B-8581-4EF9-A692-A9AD33F152A1}"/>
    <dgm:cxn modelId="{9A5CB739-2AFF-4F85-A312-97B91CAB706B}" type="presOf" srcId="{516E917F-C7BB-4036-A682-1AC4B39051B5}" destId="{89A23E93-B54B-400A-910B-C7F23AA4A4CB}" srcOrd="0" destOrd="0" presId="urn:microsoft.com/office/officeart/2005/8/layout/hList1"/>
    <dgm:cxn modelId="{CFA3463A-ABB2-4FAC-AF96-C2583785ED44}" type="presOf" srcId="{86D31A65-483C-4F1C-8274-35FF1AB3ADB3}" destId="{1B0B3BAA-2863-4BDB-AA57-6C17C54AB272}" srcOrd="0" destOrd="4" presId="urn:microsoft.com/office/officeart/2005/8/layout/hList1"/>
    <dgm:cxn modelId="{2E7E013B-4CA0-4846-8C6D-3BFA5CCCDECB}" srcId="{516E917F-C7BB-4036-A682-1AC4B39051B5}" destId="{0DC34959-ACE8-4AD0-9752-C990193991A6}" srcOrd="0" destOrd="0" parTransId="{0117BB0D-4EBA-4A83-95CB-1E2E5DCC637D}" sibTransId="{79FF4B61-C874-492B-95AC-7E44BE606EC9}"/>
    <dgm:cxn modelId="{6E1C5541-A419-4D7F-BBBC-E72EF1DC5EBF}" srcId="{516E917F-C7BB-4036-A682-1AC4B39051B5}" destId="{20DBD96D-68D0-44E0-8CC8-D6784ED7A031}" srcOrd="2" destOrd="0" parTransId="{DDD0493E-77CA-4885-9476-6F72E7CDB8B1}" sibTransId="{361FD535-0FB3-4309-BF66-BB5366834DF9}"/>
    <dgm:cxn modelId="{8E8CF46C-CD44-49CE-A9DF-3EB576576874}" type="presOf" srcId="{D4278FD3-3E85-4FA2-9307-396821F817DE}" destId="{C2E98A88-287D-403E-85F4-0BEA282E61ED}" srcOrd="0" destOrd="0" presId="urn:microsoft.com/office/officeart/2005/8/layout/hList1"/>
    <dgm:cxn modelId="{CB00CC51-FB36-4F2D-8021-23549B8F2883}" srcId="{E91D42BD-E15B-429D-A355-4A44F2A353A9}" destId="{A5A21307-68F6-47CD-B011-A437DD6A7AD7}" srcOrd="0" destOrd="0" parTransId="{66CE9A66-7024-423F-AC92-30B444B73673}" sibTransId="{77EF4D42-1371-4FBC-83E0-F5863A79B655}"/>
    <dgm:cxn modelId="{2930F57F-3732-4AF8-B650-A3A0CE1AE830}" type="presOf" srcId="{7E481FA6-1AAD-4041-AA37-554D0ED6E5D4}" destId="{1B0B3BAA-2863-4BDB-AA57-6C17C54AB272}" srcOrd="0" destOrd="0" presId="urn:microsoft.com/office/officeart/2005/8/layout/hList1"/>
    <dgm:cxn modelId="{132DC581-CE08-4EA5-9B36-91903ABAB8A6}" srcId="{D4278FD3-3E85-4FA2-9307-396821F817DE}" destId="{516E917F-C7BB-4036-A682-1AC4B39051B5}" srcOrd="2" destOrd="0" parTransId="{893C1C23-3412-4FF2-8AD8-12CE27EFAF67}" sibTransId="{6DF903E6-EBEF-4286-A6F7-92E99155D9B0}"/>
    <dgm:cxn modelId="{D59A3288-118A-4D71-9A9A-C951D0DE95BD}" srcId="{D4278FD3-3E85-4FA2-9307-396821F817DE}" destId="{E91D42BD-E15B-429D-A355-4A44F2A353A9}" srcOrd="1" destOrd="0" parTransId="{FC9A2CDB-84B6-40ED-AC85-20F0992AC638}" sibTransId="{DC515475-E8F3-42E6-943C-A4B0F9AC9418}"/>
    <dgm:cxn modelId="{93B37D88-618B-4228-B9BD-798F839E89C5}" srcId="{E91D42BD-E15B-429D-A355-4A44F2A353A9}" destId="{2F3C5FCF-C942-4C64-9CD8-A371B5A8126B}" srcOrd="4" destOrd="0" parTransId="{1D3B3F72-631C-426A-99CE-AD3D2BFF6015}" sibTransId="{8FF119CD-BEA8-49BF-A898-A7CF518C71F1}"/>
    <dgm:cxn modelId="{B2D16A8C-ADE7-4F57-9B35-11CBA7631E7A}" srcId="{516E917F-C7BB-4036-A682-1AC4B39051B5}" destId="{E056AC40-5EB8-4D95-AB5F-22B4089CFC51}" srcOrd="3" destOrd="0" parTransId="{299CCD0D-085A-47D4-B555-43838CAABC61}" sibTransId="{D3E0A466-6F23-4E8A-9B60-8752B7FD55D1}"/>
    <dgm:cxn modelId="{576DAA95-50C4-429C-89A4-74154A32E375}" srcId="{20DBD96D-68D0-44E0-8CC8-D6784ED7A031}" destId="{48FA2BB6-2798-4598-8DDA-D7DD9BEEA09A}" srcOrd="0" destOrd="0" parTransId="{9C9A8D05-DB9B-4D66-94B0-3DDCCE0FF10E}" sibTransId="{37E719D2-541B-4E6A-9931-E7262258E29A}"/>
    <dgm:cxn modelId="{1E47FA9F-DC6B-4E45-9D6C-1DDC77D8F9B4}" type="presOf" srcId="{94C1F282-F281-442E-98C1-FE2E3E7078D7}" destId="{40470676-19D3-46ED-89FB-AB860151048D}" srcOrd="0" destOrd="3" presId="urn:microsoft.com/office/officeart/2005/8/layout/hList1"/>
    <dgm:cxn modelId="{2C987FA0-9484-45D2-BA79-FBF8418C85F0}" srcId="{516E917F-C7BB-4036-A682-1AC4B39051B5}" destId="{7F4239F8-8990-4E08-A377-CF093954B209}" srcOrd="1" destOrd="0" parTransId="{1FE10023-0EB8-4BCF-B5BD-AB855250D1C8}" sibTransId="{198F04E3-FED5-4E61-8407-1E491696918B}"/>
    <dgm:cxn modelId="{BCA3C5A2-44A7-4DAB-A758-4C551924D9D3}" type="presOf" srcId="{76126916-D216-4175-ABBC-AD6EB9D346F8}" destId="{40470676-19D3-46ED-89FB-AB860151048D}" srcOrd="0" destOrd="1" presId="urn:microsoft.com/office/officeart/2005/8/layout/hList1"/>
    <dgm:cxn modelId="{F27B9DAD-4BCF-413A-94D8-371A70C901D0}" type="presOf" srcId="{7F4239F8-8990-4E08-A377-CF093954B209}" destId="{5153E00A-C828-4933-A391-83474EE096EC}" srcOrd="0" destOrd="2" presId="urn:microsoft.com/office/officeart/2005/8/layout/hList1"/>
    <dgm:cxn modelId="{6DC4E3AD-F489-44E5-B791-5763650B1027}" srcId="{DBCE8F7B-93E5-4993-B09D-FD8EE1F0533B}" destId="{5288182F-28E9-4C84-B08C-AEAAF4C5DE6B}" srcOrd="1" destOrd="0" parTransId="{9938170B-E65E-42B8-97FC-7503F7C73108}" sibTransId="{2F8132CB-011E-476A-9462-5B55C5D7F0AA}"/>
    <dgm:cxn modelId="{B5D376AF-DC81-494E-94DA-CBF2FDDFB337}" srcId="{E91D42BD-E15B-429D-A355-4A44F2A353A9}" destId="{76126916-D216-4175-ABBC-AD6EB9D346F8}" srcOrd="1" destOrd="0" parTransId="{2A91BCBD-19EB-4C37-A068-4A3601F9D987}" sibTransId="{5069965C-804B-4955-B206-C1135FDF3FEA}"/>
    <dgm:cxn modelId="{02A83AB1-4031-4DEB-854E-61787AD23500}" srcId="{0DC34959-ACE8-4AD0-9752-C990193991A6}" destId="{46AAA112-B7A1-49FB-9131-D67DBE917E0C}" srcOrd="0" destOrd="0" parTransId="{1DF76987-CD66-4898-BD3C-FAB26C9FFE7B}" sibTransId="{0D8F31C0-99B8-4639-A85F-C7DFE02AD6B1}"/>
    <dgm:cxn modelId="{E40286B3-D89C-4A61-8ED3-BCD445D8EC3D}" type="presOf" srcId="{5A18A2E5-03DE-43D7-B4AC-F1AE7E2D3075}" destId="{1B0B3BAA-2863-4BDB-AA57-6C17C54AB272}" srcOrd="0" destOrd="3" presId="urn:microsoft.com/office/officeart/2005/8/layout/hList1"/>
    <dgm:cxn modelId="{A2B107C1-3B16-4465-BF3F-069783ED7127}" srcId="{DBCE8F7B-93E5-4993-B09D-FD8EE1F0533B}" destId="{9E1FE448-FA28-44DA-95FB-424813C40891}" srcOrd="2" destOrd="0" parTransId="{231E4D5D-AAE5-4575-8B9C-1CC3636C08DC}" sibTransId="{C71982B5-A08A-4C21-B9C4-24946CF7C640}"/>
    <dgm:cxn modelId="{B5944CC3-AD7A-4E63-B36F-E8F9BFEA5FA6}" type="presOf" srcId="{E056AC40-5EB8-4D95-AB5F-22B4089CFC51}" destId="{5153E00A-C828-4933-A391-83474EE096EC}" srcOrd="0" destOrd="5" presId="urn:microsoft.com/office/officeart/2005/8/layout/hList1"/>
    <dgm:cxn modelId="{27336AC5-1AAC-4A6C-817E-A7A2D5AE1FD8}" type="presOf" srcId="{1FC9ACFD-7DB1-493D-941C-81EEF0A4C777}" destId="{40470676-19D3-46ED-89FB-AB860151048D}" srcOrd="0" destOrd="5" presId="urn:microsoft.com/office/officeart/2005/8/layout/hList1"/>
    <dgm:cxn modelId="{15E5B7CE-B614-4726-A210-73D0451790EC}" srcId="{DBCE8F7B-93E5-4993-B09D-FD8EE1F0533B}" destId="{86D31A65-483C-4F1C-8274-35FF1AB3ADB3}" srcOrd="4" destOrd="0" parTransId="{41989A75-447C-49D8-B076-AEE771FC5853}" sibTransId="{F7A79088-D9BF-41D2-94D6-119D5DE6348A}"/>
    <dgm:cxn modelId="{0BC59FD7-2358-4905-95BD-562A5E292571}" type="presOf" srcId="{DBCE8F7B-93E5-4993-B09D-FD8EE1F0533B}" destId="{044D2110-0656-493F-9D36-4241148EA687}" srcOrd="0" destOrd="0" presId="urn:microsoft.com/office/officeart/2005/8/layout/hList1"/>
    <dgm:cxn modelId="{61304CDE-2E63-40A5-8FC3-E59A2B599250}" type="presOf" srcId="{1C177C9D-1728-4ED7-8ABA-80BFA4D7361C}" destId="{40470676-19D3-46ED-89FB-AB860151048D}" srcOrd="0" destOrd="2" presId="urn:microsoft.com/office/officeart/2005/8/layout/hList1"/>
    <dgm:cxn modelId="{D9633BE3-62E5-40BE-98B3-55FDFD318D37}" type="presOf" srcId="{A5A21307-68F6-47CD-B011-A437DD6A7AD7}" destId="{40470676-19D3-46ED-89FB-AB860151048D}" srcOrd="0" destOrd="0" presId="urn:microsoft.com/office/officeart/2005/8/layout/hList1"/>
    <dgm:cxn modelId="{5868DCE5-3F8A-4F49-A0BA-FE21B524E69C}" type="presOf" srcId="{E91D42BD-E15B-429D-A355-4A44F2A353A9}" destId="{100BAE2B-15B7-46BC-A036-60AB613249EA}" srcOrd="0" destOrd="0" presId="urn:microsoft.com/office/officeart/2005/8/layout/hList1"/>
    <dgm:cxn modelId="{33352AEC-0DD6-4997-8AFF-168B80D56D68}" type="presOf" srcId="{48FA2BB6-2798-4598-8DDA-D7DD9BEEA09A}" destId="{5153E00A-C828-4933-A391-83474EE096EC}" srcOrd="0" destOrd="4" presId="urn:microsoft.com/office/officeart/2005/8/layout/hList1"/>
    <dgm:cxn modelId="{CC0235F0-9D2D-4B75-9212-E0E8F5054B73}" srcId="{D4278FD3-3E85-4FA2-9307-396821F817DE}" destId="{DBCE8F7B-93E5-4993-B09D-FD8EE1F0533B}" srcOrd="0" destOrd="0" parTransId="{C89079D4-7E52-441D-A4C8-33F68207F538}" sibTransId="{31C123CB-24F5-4D5D-A7CA-C2B21B2857A8}"/>
    <dgm:cxn modelId="{ACB809F4-DD98-4E8C-8B66-422CB0181551}" type="presOf" srcId="{46AAA112-B7A1-49FB-9131-D67DBE917E0C}" destId="{5153E00A-C828-4933-A391-83474EE096EC}" srcOrd="0" destOrd="1" presId="urn:microsoft.com/office/officeart/2005/8/layout/hList1"/>
    <dgm:cxn modelId="{A5578AFE-3A41-4577-B5E0-CD9DD7B2543F}" type="presOf" srcId="{9E1FE448-FA28-44DA-95FB-424813C40891}" destId="{1B0B3BAA-2863-4BDB-AA57-6C17C54AB272}" srcOrd="0" destOrd="2" presId="urn:microsoft.com/office/officeart/2005/8/layout/hList1"/>
    <dgm:cxn modelId="{1E0AC94D-29CF-4ED0-94A4-2DB43901DA11}" type="presParOf" srcId="{C2E98A88-287D-403E-85F4-0BEA282E61ED}" destId="{00953A36-BBF9-47FB-9A26-9C29A9E6B97C}" srcOrd="0" destOrd="0" presId="urn:microsoft.com/office/officeart/2005/8/layout/hList1"/>
    <dgm:cxn modelId="{0BBAD4B1-739F-4BFF-A798-4131C8B4A650}" type="presParOf" srcId="{00953A36-BBF9-47FB-9A26-9C29A9E6B97C}" destId="{044D2110-0656-493F-9D36-4241148EA687}" srcOrd="0" destOrd="0" presId="urn:microsoft.com/office/officeart/2005/8/layout/hList1"/>
    <dgm:cxn modelId="{2B2AFA36-A84D-4AB6-8717-A7C839F40B8F}" type="presParOf" srcId="{00953A36-BBF9-47FB-9A26-9C29A9E6B97C}" destId="{1B0B3BAA-2863-4BDB-AA57-6C17C54AB272}" srcOrd="1" destOrd="0" presId="urn:microsoft.com/office/officeart/2005/8/layout/hList1"/>
    <dgm:cxn modelId="{F38C21AD-E544-47E5-A382-CC385E7A80A7}" type="presParOf" srcId="{C2E98A88-287D-403E-85F4-0BEA282E61ED}" destId="{1BE0F715-1C13-44D3-98B0-FDB910EDDB6A}" srcOrd="1" destOrd="0" presId="urn:microsoft.com/office/officeart/2005/8/layout/hList1"/>
    <dgm:cxn modelId="{C3C4494B-F246-4DB8-8AE9-463613DF3AD1}" type="presParOf" srcId="{C2E98A88-287D-403E-85F4-0BEA282E61ED}" destId="{912500FB-0C9A-4CFE-A28F-F983578C0664}" srcOrd="2" destOrd="0" presId="urn:microsoft.com/office/officeart/2005/8/layout/hList1"/>
    <dgm:cxn modelId="{EA1789F0-1B8B-456B-8D74-BAC4AC096D40}" type="presParOf" srcId="{912500FB-0C9A-4CFE-A28F-F983578C0664}" destId="{100BAE2B-15B7-46BC-A036-60AB613249EA}" srcOrd="0" destOrd="0" presId="urn:microsoft.com/office/officeart/2005/8/layout/hList1"/>
    <dgm:cxn modelId="{EFE0CF71-4A18-43CD-BEB8-1B6B61920E93}" type="presParOf" srcId="{912500FB-0C9A-4CFE-A28F-F983578C0664}" destId="{40470676-19D3-46ED-89FB-AB860151048D}" srcOrd="1" destOrd="0" presId="urn:microsoft.com/office/officeart/2005/8/layout/hList1"/>
    <dgm:cxn modelId="{E445AF5E-21BA-4870-AD59-9E71FAA2B7F1}" type="presParOf" srcId="{C2E98A88-287D-403E-85F4-0BEA282E61ED}" destId="{EABADBE1-FDE6-425C-B674-61664E096A58}" srcOrd="3" destOrd="0" presId="urn:microsoft.com/office/officeart/2005/8/layout/hList1"/>
    <dgm:cxn modelId="{D8C98218-0ABA-40A1-A31E-82D09B53489A}" type="presParOf" srcId="{C2E98A88-287D-403E-85F4-0BEA282E61ED}" destId="{1AE31151-FA34-4254-A856-44A281A574E6}" srcOrd="4" destOrd="0" presId="urn:microsoft.com/office/officeart/2005/8/layout/hList1"/>
    <dgm:cxn modelId="{6845F3F0-D6C5-4BB4-8882-151F7A1A87DB}" type="presParOf" srcId="{1AE31151-FA34-4254-A856-44A281A574E6}" destId="{89A23E93-B54B-400A-910B-C7F23AA4A4CB}" srcOrd="0" destOrd="0" presId="urn:microsoft.com/office/officeart/2005/8/layout/hList1"/>
    <dgm:cxn modelId="{D4D5ED75-DDAD-4109-AC35-3C84F7FF7BB6}" type="presParOf" srcId="{1AE31151-FA34-4254-A856-44A281A574E6}" destId="{5153E00A-C828-4933-A391-83474EE096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D2110-0656-493F-9D36-4241148EA687}">
      <dsp:nvSpPr>
        <dsp:cNvPr id="0" name=""/>
        <dsp:cNvSpPr/>
      </dsp:nvSpPr>
      <dsp:spPr>
        <a:xfrm>
          <a:off x="2540" y="777808"/>
          <a:ext cx="2476500" cy="95335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Filling Gaps within the Market</a:t>
          </a:r>
        </a:p>
      </dsp:txBody>
      <dsp:txXfrm>
        <a:off x="2540" y="777808"/>
        <a:ext cx="2476500" cy="953350"/>
      </dsp:txXfrm>
    </dsp:sp>
    <dsp:sp modelId="{1B0B3BAA-2863-4BDB-AA57-6C17C54AB272}">
      <dsp:nvSpPr>
        <dsp:cNvPr id="0" name=""/>
        <dsp:cNvSpPr/>
      </dsp:nvSpPr>
      <dsp:spPr>
        <a:xfrm>
          <a:off x="2540" y="1731158"/>
          <a:ext cx="2476500" cy="290969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Incorporating a regional outreach Strategy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Piloting value-added activities for local governments who will have diminished LGP resources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Single Family Whole building program that offers gas and electric multi-measure upgrade coupled with a non-EE ratepayer finance source</a:t>
          </a:r>
        </a:p>
      </dsp:txBody>
      <dsp:txXfrm>
        <a:off x="2540" y="1731158"/>
        <a:ext cx="2476500" cy="2909699"/>
      </dsp:txXfrm>
    </dsp:sp>
    <dsp:sp modelId="{100BAE2B-15B7-46BC-A036-60AB613249EA}">
      <dsp:nvSpPr>
        <dsp:cNvPr id="0" name=""/>
        <dsp:cNvSpPr/>
      </dsp:nvSpPr>
      <dsp:spPr>
        <a:xfrm>
          <a:off x="2825750" y="777808"/>
          <a:ext cx="2476500" cy="953350"/>
        </a:xfrm>
        <a:prstGeom prst="rect">
          <a:avLst/>
        </a:prstGeom>
        <a:solidFill>
          <a:schemeClr val="accent4">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Serving Hard-to-Reach and DAC Customers</a:t>
          </a:r>
        </a:p>
      </dsp:txBody>
      <dsp:txXfrm>
        <a:off x="2825750" y="777808"/>
        <a:ext cx="2476500" cy="953350"/>
      </dsp:txXfrm>
    </dsp:sp>
    <dsp:sp modelId="{40470676-19D3-46ED-89FB-AB860151048D}">
      <dsp:nvSpPr>
        <dsp:cNvPr id="0" name=""/>
        <dsp:cNvSpPr/>
      </dsp:nvSpPr>
      <dsp:spPr>
        <a:xfrm>
          <a:off x="2825750" y="1731158"/>
          <a:ext cx="2476500" cy="2909699"/>
        </a:xfrm>
        <a:prstGeom prst="rect">
          <a:avLst/>
        </a:prstGeom>
        <a:solidFill>
          <a:schemeClr val="accent4">
            <a:lumMod val="60000"/>
            <a:lumOff val="4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Implementing strategies that emphasize DAC and HTR customers only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Promoting ZNE tactics for DACs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Leveraging external resources so that HTR/DAC customers can go beyond EE</a:t>
          </a:r>
        </a:p>
        <a:p>
          <a:pPr marL="114300" lvl="1" indent="-114300" algn="l" defTabSz="622300">
            <a:lnSpc>
              <a:spcPct val="90000"/>
            </a:lnSpc>
            <a:spcBef>
              <a:spcPct val="0"/>
            </a:spcBef>
            <a:spcAft>
              <a:spcPct val="15000"/>
            </a:spcAft>
            <a:buChar char="•"/>
          </a:pPr>
          <a:endParaRPr lang="en-US" sz="1400" kern="1200" dirty="0"/>
        </a:p>
      </dsp:txBody>
      <dsp:txXfrm>
        <a:off x="2825750" y="1731158"/>
        <a:ext cx="2476500" cy="2909699"/>
      </dsp:txXfrm>
    </dsp:sp>
    <dsp:sp modelId="{89A23E93-B54B-400A-910B-C7F23AA4A4CB}">
      <dsp:nvSpPr>
        <dsp:cNvPr id="0" name=""/>
        <dsp:cNvSpPr/>
      </dsp:nvSpPr>
      <dsp:spPr>
        <a:xfrm>
          <a:off x="5648960" y="777808"/>
          <a:ext cx="2476500" cy="953350"/>
        </a:xfrm>
        <a:prstGeom prst="rect">
          <a:avLst/>
        </a:prstGeom>
        <a:solidFill>
          <a:schemeClr val="accent5">
            <a:hueOff val="-18774340"/>
            <a:satOff val="50781"/>
            <a:lumOff val="20784"/>
            <a:alphaOff val="0"/>
          </a:schemeClr>
        </a:solidFill>
        <a:ln w="25400" cap="flat" cmpd="sng" algn="ctr">
          <a:solidFill>
            <a:schemeClr val="accent5">
              <a:hueOff val="-18774340"/>
              <a:satOff val="50781"/>
              <a:lumOff val="20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Pilot New &amp; Innovative Activities</a:t>
          </a:r>
        </a:p>
      </dsp:txBody>
      <dsp:txXfrm>
        <a:off x="5648960" y="777808"/>
        <a:ext cx="2476500" cy="953350"/>
      </dsp:txXfrm>
    </dsp:sp>
    <dsp:sp modelId="{5153E00A-C828-4933-A391-83474EE096EC}">
      <dsp:nvSpPr>
        <dsp:cNvPr id="0" name=""/>
        <dsp:cNvSpPr/>
      </dsp:nvSpPr>
      <dsp:spPr>
        <a:xfrm>
          <a:off x="5648960" y="1731158"/>
          <a:ext cx="2476500" cy="2909699"/>
        </a:xfrm>
        <a:prstGeom prst="rect">
          <a:avLst/>
        </a:prstGeom>
        <a:solidFill>
          <a:schemeClr val="accent5">
            <a:tint val="40000"/>
            <a:alpha val="90000"/>
            <a:hueOff val="-19409328"/>
            <a:satOff val="66192"/>
            <a:lumOff val="6186"/>
            <a:alphaOff val="0"/>
          </a:schemeClr>
        </a:solidFill>
        <a:ln w="25400" cap="flat" cmpd="sng" algn="ctr">
          <a:solidFill>
            <a:schemeClr val="accent5">
              <a:tint val="40000"/>
              <a:alpha val="90000"/>
              <a:hueOff val="-19409328"/>
              <a:satOff val="66192"/>
              <a:lumOff val="6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Public Agency DER DAC Program (Pathway to ZNE)</a:t>
          </a:r>
        </a:p>
        <a:p>
          <a:pPr marL="228600" lvl="2" indent="-114300" algn="l" defTabSz="533400">
            <a:lnSpc>
              <a:spcPct val="90000"/>
            </a:lnSpc>
            <a:spcBef>
              <a:spcPct val="0"/>
            </a:spcBef>
            <a:spcAft>
              <a:spcPct val="15000"/>
            </a:spcAft>
            <a:buFontTx/>
            <a:buChar char="‒"/>
          </a:pPr>
          <a:r>
            <a:rPr lang="en-US" sz="1200" i="1" kern="1200" dirty="0"/>
            <a:t>Benchmarking Call to Action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Single Family WB Hybrid Program</a:t>
          </a:r>
        </a:p>
        <a:p>
          <a:pPr marL="228600" lvl="2" indent="-114300" algn="l" defTabSz="533400">
            <a:lnSpc>
              <a:spcPct val="90000"/>
            </a:lnSpc>
            <a:spcBef>
              <a:spcPct val="0"/>
            </a:spcBef>
            <a:spcAft>
              <a:spcPct val="15000"/>
            </a:spcAft>
            <a:buFontTx/>
            <a:buChar char="‒"/>
          </a:pPr>
          <a:r>
            <a:rPr lang="en-US" sz="1200" i="1" kern="1200" dirty="0"/>
            <a:t>“Green Pace Plus Program</a:t>
          </a:r>
          <a:r>
            <a:rPr lang="en-US" sz="1400" kern="1200" dirty="0"/>
            <a:t>”</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Public Agency NMEC program (no $ incentives)</a:t>
          </a:r>
        </a:p>
      </dsp:txBody>
      <dsp:txXfrm>
        <a:off x="5648960" y="1731158"/>
        <a:ext cx="2476500" cy="29096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990600" y="1828822"/>
            <a:ext cx="10363200" cy="2387700"/>
          </a:xfrm>
          <a:prstGeom prst="rect">
            <a:avLst/>
          </a:prstGeom>
          <a:noFill/>
          <a:ln>
            <a:noFill/>
          </a:ln>
        </p:spPr>
        <p:txBody>
          <a:bodyPr spcFirstLastPara="1" wrap="square" lIns="91425" tIns="91425" rIns="91425" bIns="91425" anchor="b" anchorCtr="0"/>
          <a:lstStyle>
            <a:lvl1pPr marL="0" marR="0" lvl="0" indent="0" algn="r"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12"/>
          <p:cNvSpPr txBox="1">
            <a:spLocks noGrp="1"/>
          </p:cNvSpPr>
          <p:nvPr>
            <p:ph type="subTitle" idx="1"/>
          </p:nvPr>
        </p:nvSpPr>
        <p:spPr>
          <a:xfrm>
            <a:off x="2209800" y="4330726"/>
            <a:ext cx="9144000" cy="1655700"/>
          </a:xfrm>
          <a:prstGeom prst="rect">
            <a:avLst/>
          </a:prstGeom>
          <a:noFill/>
          <a:ln>
            <a:noFill/>
          </a:ln>
        </p:spPr>
        <p:txBody>
          <a:bodyPr spcFirstLastPara="1" wrap="square" lIns="91425" tIns="91425" rIns="91425" bIns="91425" anchor="t" anchorCtr="0"/>
          <a:lstStyle>
            <a:lvl1pPr marL="0" marR="0" lvl="0" indent="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77" name="Google Shape;77;p12"/>
          <p:cNvSpPr txBox="1">
            <a:spLocks noGrp="1"/>
          </p:cNvSpPr>
          <p:nvPr>
            <p:ph type="dt" idx="10"/>
          </p:nvPr>
        </p:nvSpPr>
        <p:spPr>
          <a:xfrm>
            <a:off x="838200" y="6356353"/>
            <a:ext cx="2743200" cy="365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rgbClr val="D8D8D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ftr" idx="11"/>
          </p:nvPr>
        </p:nvSpPr>
        <p:spPr>
          <a:xfrm>
            <a:off x="4038600" y="6356353"/>
            <a:ext cx="4114800" cy="365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rgbClr val="D8D8D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12"/>
          <p:cNvSpPr txBox="1">
            <a:spLocks noGrp="1"/>
          </p:cNvSpPr>
          <p:nvPr>
            <p:ph type="sldNum" idx="12"/>
          </p:nvPr>
        </p:nvSpPr>
        <p:spPr>
          <a:xfrm>
            <a:off x="8610600" y="6356353"/>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D8D8D8"/>
                </a:solidFill>
                <a:latin typeface="Arial"/>
                <a:ea typeface="Arial"/>
                <a:cs typeface="Arial"/>
                <a:sym typeface="Arial"/>
              </a:defRPr>
            </a:lvl1pPr>
            <a:lvl2pPr marL="0" marR="0" lvl="1" indent="0" algn="l" rtl="0">
              <a:spcBef>
                <a:spcPts val="0"/>
              </a:spcBef>
              <a:buNone/>
              <a:defRPr sz="1800" b="0" i="0" u="none" strike="noStrike" cap="none">
                <a:solidFill>
                  <a:srgbClr val="D8D8D8"/>
                </a:solidFill>
                <a:latin typeface="Arial"/>
                <a:ea typeface="Arial"/>
                <a:cs typeface="Arial"/>
                <a:sym typeface="Arial"/>
              </a:defRPr>
            </a:lvl2pPr>
            <a:lvl3pPr marL="0" marR="0" lvl="2" indent="0" algn="l" rtl="0">
              <a:spcBef>
                <a:spcPts val="0"/>
              </a:spcBef>
              <a:buNone/>
              <a:defRPr sz="1800" b="0" i="0" u="none" strike="noStrike" cap="none">
                <a:solidFill>
                  <a:srgbClr val="D8D8D8"/>
                </a:solidFill>
                <a:latin typeface="Arial"/>
                <a:ea typeface="Arial"/>
                <a:cs typeface="Arial"/>
                <a:sym typeface="Arial"/>
              </a:defRPr>
            </a:lvl3pPr>
            <a:lvl4pPr marL="0" marR="0" lvl="3" indent="0" algn="l" rtl="0">
              <a:spcBef>
                <a:spcPts val="0"/>
              </a:spcBef>
              <a:buNone/>
              <a:defRPr sz="1800" b="0" i="0" u="none" strike="noStrike" cap="none">
                <a:solidFill>
                  <a:srgbClr val="D8D8D8"/>
                </a:solidFill>
                <a:latin typeface="Arial"/>
                <a:ea typeface="Arial"/>
                <a:cs typeface="Arial"/>
                <a:sym typeface="Arial"/>
              </a:defRPr>
            </a:lvl4pPr>
            <a:lvl5pPr marL="0" marR="0" lvl="4" indent="0" algn="l" rtl="0">
              <a:spcBef>
                <a:spcPts val="0"/>
              </a:spcBef>
              <a:buNone/>
              <a:defRPr sz="1800" b="0" i="0" u="none" strike="noStrike" cap="none">
                <a:solidFill>
                  <a:srgbClr val="D8D8D8"/>
                </a:solidFill>
                <a:latin typeface="Arial"/>
                <a:ea typeface="Arial"/>
                <a:cs typeface="Arial"/>
                <a:sym typeface="Arial"/>
              </a:defRPr>
            </a:lvl5pPr>
            <a:lvl6pPr marL="0" marR="0" lvl="5" indent="0" algn="l" rtl="0">
              <a:spcBef>
                <a:spcPts val="0"/>
              </a:spcBef>
              <a:buNone/>
              <a:defRPr sz="1800" b="0" i="0" u="none" strike="noStrike" cap="none">
                <a:solidFill>
                  <a:srgbClr val="D8D8D8"/>
                </a:solidFill>
                <a:latin typeface="Arial"/>
                <a:ea typeface="Arial"/>
                <a:cs typeface="Arial"/>
                <a:sym typeface="Arial"/>
              </a:defRPr>
            </a:lvl6pPr>
            <a:lvl7pPr marL="0" marR="0" lvl="6" indent="0" algn="l" rtl="0">
              <a:spcBef>
                <a:spcPts val="0"/>
              </a:spcBef>
              <a:buNone/>
              <a:defRPr sz="1800" b="0" i="0" u="none" strike="noStrike" cap="none">
                <a:solidFill>
                  <a:srgbClr val="D8D8D8"/>
                </a:solidFill>
                <a:latin typeface="Arial"/>
                <a:ea typeface="Arial"/>
                <a:cs typeface="Arial"/>
                <a:sym typeface="Arial"/>
              </a:defRPr>
            </a:lvl7pPr>
            <a:lvl8pPr marL="0" marR="0" lvl="7" indent="0" algn="l" rtl="0">
              <a:spcBef>
                <a:spcPts val="0"/>
              </a:spcBef>
              <a:buNone/>
              <a:defRPr sz="1800" b="0" i="0" u="none" strike="noStrike" cap="none">
                <a:solidFill>
                  <a:srgbClr val="D8D8D8"/>
                </a:solidFill>
                <a:latin typeface="Arial"/>
                <a:ea typeface="Arial"/>
                <a:cs typeface="Arial"/>
                <a:sym typeface="Arial"/>
              </a:defRPr>
            </a:lvl8pPr>
            <a:lvl9pPr marL="0" marR="0" lvl="8" indent="0" algn="l" rtl="0">
              <a:spcBef>
                <a:spcPts val="0"/>
              </a:spcBef>
              <a:buNone/>
              <a:defRPr sz="1800" b="0" i="0" u="none" strike="noStrike" cap="none">
                <a:solidFill>
                  <a:srgbClr val="D8D8D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etitive Assessment">
  <p:cSld name="Competitive Assessment">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838200" y="365128"/>
            <a:ext cx="110652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5" name="Google Shape;135;p23"/>
          <p:cNvSpPr txBox="1">
            <a:spLocks noGrp="1"/>
          </p:cNvSpPr>
          <p:nvPr>
            <p:ph type="body" idx="1"/>
          </p:nvPr>
        </p:nvSpPr>
        <p:spPr>
          <a:xfrm>
            <a:off x="2951864" y="3945804"/>
            <a:ext cx="6133200" cy="19299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6" name="Google Shape;136;p23"/>
          <p:cNvSpPr txBox="1">
            <a:spLocks noGrp="1"/>
          </p:cNvSpPr>
          <p:nvPr>
            <p:ph type="body" idx="2"/>
          </p:nvPr>
        </p:nvSpPr>
        <p:spPr>
          <a:xfrm>
            <a:off x="2951864" y="1833716"/>
            <a:ext cx="6133200" cy="19299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23"/>
          <p:cNvSpPr txBox="1">
            <a:spLocks noGrp="1"/>
          </p:cNvSpPr>
          <p:nvPr>
            <p:ph type="body" idx="3"/>
          </p:nvPr>
        </p:nvSpPr>
        <p:spPr>
          <a:xfrm>
            <a:off x="9322603" y="1833716"/>
            <a:ext cx="2580800" cy="40419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23"/>
          <p:cNvSpPr>
            <a:spLocks noGrp="1"/>
          </p:cNvSpPr>
          <p:nvPr>
            <p:ph type="pic" idx="4"/>
          </p:nvPr>
        </p:nvSpPr>
        <p:spPr>
          <a:xfrm>
            <a:off x="807155" y="1833717"/>
            <a:ext cx="1907200" cy="11055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39" name="Google Shape;139;p23"/>
          <p:cNvSpPr>
            <a:spLocks noGrp="1"/>
          </p:cNvSpPr>
          <p:nvPr>
            <p:ph type="pic" idx="5"/>
          </p:nvPr>
        </p:nvSpPr>
        <p:spPr>
          <a:xfrm>
            <a:off x="807155" y="3945805"/>
            <a:ext cx="1907200" cy="11055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831851" y="1709741"/>
            <a:ext cx="10515600" cy="2852700"/>
          </a:xfrm>
          <a:prstGeom prst="rect">
            <a:avLst/>
          </a:prstGeom>
          <a:noFill/>
          <a:ln>
            <a:noFill/>
          </a:ln>
        </p:spPr>
        <p:txBody>
          <a:bodyPr spcFirstLastPara="1" wrap="square" lIns="91425" tIns="91425" rIns="91425" bIns="91425" anchor="b" anchorCtr="0"/>
          <a:lstStyle>
            <a:lvl1pPr marL="0" marR="0" lvl="0" indent="0" algn="r"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831851" y="1709741"/>
            <a:ext cx="10515600" cy="2852700"/>
          </a:xfrm>
          <a:prstGeom prst="rect">
            <a:avLst/>
          </a:prstGeom>
          <a:noFill/>
          <a:ln>
            <a:noFill/>
          </a:ln>
        </p:spPr>
        <p:txBody>
          <a:bodyPr spcFirstLastPara="1" wrap="square" lIns="91425" tIns="91425" rIns="91425" bIns="91425" anchor="b" anchorCtr="0"/>
          <a:lstStyle>
            <a:lvl1pPr marL="0" marR="0" lvl="0" indent="0" algn="r"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5" name="Google Shape;145;p26"/>
          <p:cNvSpPr txBox="1">
            <a:spLocks noGrp="1"/>
          </p:cNvSpPr>
          <p:nvPr>
            <p:ph type="body" idx="1"/>
          </p:nvPr>
        </p:nvSpPr>
        <p:spPr>
          <a:xfrm>
            <a:off x="831851" y="4589466"/>
            <a:ext cx="10515600" cy="1500300"/>
          </a:xfrm>
          <a:prstGeom prst="rect">
            <a:avLst/>
          </a:prstGeom>
          <a:noFill/>
          <a:ln>
            <a:noFill/>
          </a:ln>
        </p:spPr>
        <p:txBody>
          <a:bodyPr spcFirstLastPara="1" wrap="square" lIns="91425" tIns="91425" rIns="91425" bIns="91425" anchor="t" anchorCtr="0"/>
          <a:lstStyle>
            <a:lvl1pPr marL="457200" marR="0" lvl="0" indent="-22860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rgbClr val="89919A"/>
              </a:buClr>
              <a:buSzPts val="2000"/>
              <a:buFont typeface="Arial"/>
              <a:buNone/>
              <a:defRPr sz="2000" b="0" i="0" u="none" strike="noStrike" cap="none">
                <a:solidFill>
                  <a:srgbClr val="89919A"/>
                </a:solidFill>
                <a:latin typeface="Arial"/>
                <a:ea typeface="Arial"/>
                <a:cs typeface="Arial"/>
                <a:sym typeface="Arial"/>
              </a:defRPr>
            </a:lvl2pPr>
            <a:lvl3pPr marL="1371600" marR="0" lvl="2" indent="-228600" algn="l" rtl="0">
              <a:lnSpc>
                <a:spcPct val="90000"/>
              </a:lnSpc>
              <a:spcBef>
                <a:spcPts val="500"/>
              </a:spcBef>
              <a:spcAft>
                <a:spcPts val="0"/>
              </a:spcAft>
              <a:buClr>
                <a:srgbClr val="89919A"/>
              </a:buClr>
              <a:buSzPts val="1800"/>
              <a:buFont typeface="Arial"/>
              <a:buNone/>
              <a:defRPr sz="1800" b="0" i="0" u="none" strike="noStrike" cap="none">
                <a:solidFill>
                  <a:srgbClr val="89919A"/>
                </a:solidFill>
                <a:latin typeface="Arial"/>
                <a:ea typeface="Arial"/>
                <a:cs typeface="Arial"/>
                <a:sym typeface="Arial"/>
              </a:defRPr>
            </a:lvl3pPr>
            <a:lvl4pPr marL="1828800" marR="0" lvl="3"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4pPr>
            <a:lvl5pPr marL="2286000" marR="0" lvl="4"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5pPr>
            <a:lvl6pPr marL="2743200" marR="0" lvl="5"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6pPr>
            <a:lvl7pPr marL="3200400" marR="0" lvl="6"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7pPr>
            <a:lvl8pPr marL="3657600" marR="0" lvl="7"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8pPr>
            <a:lvl9pPr marL="4114800" marR="0" lvl="8"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838200" y="365128"/>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2 1 1">
  <p:cSld name="CUSTOM_2_1_1_1">
    <p:bg>
      <p:bgPr>
        <a:solidFill>
          <a:schemeClr val="lt1"/>
        </a:solidFill>
        <a:effectLst/>
      </p:bgPr>
    </p:bg>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415600" y="593367"/>
            <a:ext cx="11360800" cy="763500"/>
          </a:xfrm>
          <a:prstGeom prst="rect">
            <a:avLst/>
          </a:prstGeom>
        </p:spPr>
        <p:txBody>
          <a:bodyPr spcFirstLastPara="1" wrap="square" lIns="91425" tIns="91425" rIns="91425" bIns="91425" anchor="ctr" anchorCtr="0"/>
          <a:lstStyle>
            <a:lvl1pPr lvl="0" rtl="0">
              <a:spcBef>
                <a:spcPts val="0"/>
              </a:spcBef>
              <a:spcAft>
                <a:spcPts val="0"/>
              </a:spcAft>
              <a:buNone/>
              <a:defRPr>
                <a:solidFill>
                  <a:srgbClr val="1D78D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0" name="Google Shape;150;p28"/>
          <p:cNvSpPr txBox="1">
            <a:spLocks noGrp="1"/>
          </p:cNvSpPr>
          <p:nvPr>
            <p:ph type="body" idx="1"/>
          </p:nvPr>
        </p:nvSpPr>
        <p:spPr>
          <a:xfrm>
            <a:off x="314000" y="1356967"/>
            <a:ext cx="11360800" cy="4743900"/>
          </a:xfrm>
          <a:prstGeom prst="rect">
            <a:avLst/>
          </a:prstGeom>
        </p:spPr>
        <p:txBody>
          <a:bodyPr spcFirstLastPara="1" wrap="square" lIns="91425" tIns="91425" rIns="91425" bIns="91425" anchor="t" anchorCtr="0"/>
          <a:lstStyle>
            <a:lvl1pPr marL="457200" lvl="0" indent="-406400" rtl="0">
              <a:spcBef>
                <a:spcPts val="1000"/>
              </a:spcBef>
              <a:spcAft>
                <a:spcPts val="0"/>
              </a:spcAft>
              <a:buClr>
                <a:srgbClr val="3D3D3F"/>
              </a:buClr>
              <a:buSzPts val="2800"/>
              <a:buChar char="•"/>
              <a:defRPr>
                <a:solidFill>
                  <a:srgbClr val="3D3D3F"/>
                </a:solidFill>
              </a:defRPr>
            </a:lvl1pPr>
            <a:lvl2pPr marL="914400" lvl="1" indent="-381000" rtl="0">
              <a:spcBef>
                <a:spcPts val="500"/>
              </a:spcBef>
              <a:spcAft>
                <a:spcPts val="0"/>
              </a:spcAft>
              <a:buClr>
                <a:srgbClr val="3D3D3F"/>
              </a:buClr>
              <a:buSzPts val="2400"/>
              <a:buChar char="•"/>
              <a:defRPr>
                <a:solidFill>
                  <a:srgbClr val="3D3D3F"/>
                </a:solidFill>
              </a:defRPr>
            </a:lvl2pPr>
            <a:lvl3pPr marL="1371600" lvl="2" indent="-355600" rtl="0">
              <a:spcBef>
                <a:spcPts val="500"/>
              </a:spcBef>
              <a:spcAft>
                <a:spcPts val="0"/>
              </a:spcAft>
              <a:buClr>
                <a:srgbClr val="3D3D3F"/>
              </a:buClr>
              <a:buSzPts val="2000"/>
              <a:buChar char="•"/>
              <a:defRPr>
                <a:solidFill>
                  <a:srgbClr val="3D3D3F"/>
                </a:solidFill>
              </a:defRPr>
            </a:lvl3pPr>
            <a:lvl4pPr marL="1828800" lvl="3" indent="-342900" rtl="0">
              <a:spcBef>
                <a:spcPts val="500"/>
              </a:spcBef>
              <a:spcAft>
                <a:spcPts val="0"/>
              </a:spcAft>
              <a:buClr>
                <a:srgbClr val="3D3D3F"/>
              </a:buClr>
              <a:buSzPts val="1800"/>
              <a:buChar char="•"/>
              <a:defRPr>
                <a:solidFill>
                  <a:srgbClr val="3D3D3F"/>
                </a:solidFill>
              </a:defRPr>
            </a:lvl4pPr>
            <a:lvl5pPr marL="2286000" lvl="4" indent="-342900" rtl="0">
              <a:spcBef>
                <a:spcPts val="500"/>
              </a:spcBef>
              <a:spcAft>
                <a:spcPts val="0"/>
              </a:spcAft>
              <a:buClr>
                <a:srgbClr val="3D3D3F"/>
              </a:buClr>
              <a:buSzPts val="1800"/>
              <a:buChar char="•"/>
              <a:defRPr>
                <a:solidFill>
                  <a:srgbClr val="3D3D3F"/>
                </a:solidFill>
              </a:defRPr>
            </a:lvl5pPr>
            <a:lvl6pPr marL="2743200" lvl="5" indent="-342900" rtl="0">
              <a:spcBef>
                <a:spcPts val="500"/>
              </a:spcBef>
              <a:spcAft>
                <a:spcPts val="0"/>
              </a:spcAft>
              <a:buClr>
                <a:srgbClr val="3D3D3F"/>
              </a:buClr>
              <a:buSzPts val="1800"/>
              <a:buChar char="•"/>
              <a:defRPr>
                <a:solidFill>
                  <a:srgbClr val="3D3D3F"/>
                </a:solidFill>
              </a:defRPr>
            </a:lvl6pPr>
            <a:lvl7pPr marL="3200400" lvl="6" indent="-342900" rtl="0">
              <a:spcBef>
                <a:spcPts val="500"/>
              </a:spcBef>
              <a:spcAft>
                <a:spcPts val="0"/>
              </a:spcAft>
              <a:buClr>
                <a:srgbClr val="3D3D3F"/>
              </a:buClr>
              <a:buSzPts val="1800"/>
              <a:buChar char="•"/>
              <a:defRPr>
                <a:solidFill>
                  <a:srgbClr val="3D3D3F"/>
                </a:solidFill>
              </a:defRPr>
            </a:lvl7pPr>
            <a:lvl8pPr marL="3657600" lvl="7" indent="-342900" rtl="0">
              <a:spcBef>
                <a:spcPts val="500"/>
              </a:spcBef>
              <a:spcAft>
                <a:spcPts val="0"/>
              </a:spcAft>
              <a:buClr>
                <a:srgbClr val="3D3D3F"/>
              </a:buClr>
              <a:buSzPts val="1800"/>
              <a:buChar char="•"/>
              <a:defRPr>
                <a:solidFill>
                  <a:srgbClr val="3D3D3F"/>
                </a:solidFill>
              </a:defRPr>
            </a:lvl8pPr>
            <a:lvl9pPr marL="4114800" lvl="8" indent="-342900" rtl="0">
              <a:spcBef>
                <a:spcPts val="500"/>
              </a:spcBef>
              <a:spcAft>
                <a:spcPts val="0"/>
              </a:spcAft>
              <a:buClr>
                <a:schemeClr val="lt1"/>
              </a:buClr>
              <a:buSzPts val="1800"/>
              <a:buChar char="•"/>
              <a:defRPr>
                <a:solidFill>
                  <a:schemeClr val="lt1"/>
                </a:solidFill>
              </a:defRPr>
            </a:lvl9pPr>
          </a:lstStyle>
          <a:p>
            <a:endParaRPr/>
          </a:p>
        </p:txBody>
      </p:sp>
      <p:sp>
        <p:nvSpPr>
          <p:cNvPr id="151" name="Google Shape;151;p28"/>
          <p:cNvSpPr/>
          <p:nvPr/>
        </p:nvSpPr>
        <p:spPr>
          <a:xfrm>
            <a:off x="0" y="6257533"/>
            <a:ext cx="12192000" cy="426900"/>
          </a:xfrm>
          <a:prstGeom prst="rect">
            <a:avLst/>
          </a:prstGeom>
          <a:solidFill>
            <a:srgbClr val="1D7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1D78D6"/>
              </a:solidFill>
            </a:endParaRPr>
          </a:p>
        </p:txBody>
      </p:sp>
      <p:pic>
        <p:nvPicPr>
          <p:cNvPr id="152" name="Google Shape;152;p28" descr="TEC Logo (White).png"/>
          <p:cNvPicPr preferRelativeResize="0"/>
          <p:nvPr/>
        </p:nvPicPr>
        <p:blipFill>
          <a:blip r:embed="rId2">
            <a:alphaModFix/>
          </a:blip>
          <a:stretch>
            <a:fillRect/>
          </a:stretch>
        </p:blipFill>
        <p:spPr>
          <a:xfrm>
            <a:off x="10952802" y="6325803"/>
            <a:ext cx="752969" cy="2004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15600" y="421233"/>
            <a:ext cx="11360800" cy="1108500"/>
          </a:xfrm>
          <a:prstGeom prst="rect">
            <a:avLst/>
          </a:prstGeom>
        </p:spPr>
        <p:txBody>
          <a:bodyPr spcFirstLastPara="1" wrap="square" lIns="91425" tIns="91425" rIns="91425" bIns="91425" anchor="ctr" anchorCtr="0"/>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9"/>
          <p:cNvSpPr txBox="1">
            <a:spLocks noGrp="1"/>
          </p:cNvSpPr>
          <p:nvPr>
            <p:ph type="body" idx="1"/>
          </p:nvPr>
        </p:nvSpPr>
        <p:spPr>
          <a:xfrm>
            <a:off x="415600" y="1633623"/>
            <a:ext cx="11360800" cy="5631000"/>
          </a:xfrm>
          <a:prstGeom prst="rect">
            <a:avLst/>
          </a:prstGeom>
        </p:spPr>
        <p:txBody>
          <a:bodyPr spcFirstLastPara="1" wrap="square" lIns="91425" tIns="91425" rIns="91425" bIns="91425" anchor="t" anchorCtr="0"/>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56" name="Google Shape;156;p29"/>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02683" y="458787"/>
            <a:ext cx="11448000" cy="504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1"/>
              </a:buClr>
              <a:buSzPts val="4400"/>
              <a:buFont typeface="Calibri"/>
              <a:buNone/>
              <a:defRPr sz="2800" b="1" i="0" u="none" strike="noStrike" cap="none">
                <a:solidFill>
                  <a:schemeClr val="accent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9" name="Google Shape;159;p30"/>
          <p:cNvSpPr txBox="1">
            <a:spLocks noGrp="1"/>
          </p:cNvSpPr>
          <p:nvPr>
            <p:ph type="body" idx="1"/>
          </p:nvPr>
        </p:nvSpPr>
        <p:spPr>
          <a:xfrm>
            <a:off x="302683" y="1268413"/>
            <a:ext cx="11446800" cy="48579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800"/>
              </a:spcBef>
              <a:spcAft>
                <a:spcPts val="0"/>
              </a:spcAft>
              <a:buClr>
                <a:schemeClr val="accent1"/>
              </a:buClr>
              <a:buSzPts val="2000"/>
              <a:buFont typeface="Noto Sans Symbols"/>
              <a:buChar char="▪"/>
              <a:defRPr sz="2000" b="1"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body" idx="2"/>
          </p:nvPr>
        </p:nvSpPr>
        <p:spPr>
          <a:xfrm>
            <a:off x="302683" y="252552"/>
            <a:ext cx="11446800" cy="293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800"/>
              </a:spcBef>
              <a:spcAft>
                <a:spcPts val="0"/>
              </a:spcAft>
              <a:buClr>
                <a:schemeClr val="accent1"/>
              </a:buClr>
              <a:buSzPts val="28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61" name="Google Shape;161;p30"/>
          <p:cNvCxnSpPr/>
          <p:nvPr/>
        </p:nvCxnSpPr>
        <p:spPr>
          <a:xfrm>
            <a:off x="440267" y="957271"/>
            <a:ext cx="11311600" cy="0"/>
          </a:xfrm>
          <a:prstGeom prst="straightConnector1">
            <a:avLst/>
          </a:prstGeom>
          <a:solidFill>
            <a:schemeClr val="accent1"/>
          </a:solidFill>
          <a:ln w="12700" cap="flat" cmpd="sng">
            <a:solidFill>
              <a:schemeClr val="dk2"/>
            </a:solidFill>
            <a:prstDash val="solid"/>
            <a:round/>
            <a:headEnd type="none" w="sm" len="sm"/>
            <a:tailEnd type="none" w="sm" len="sm"/>
          </a:ln>
        </p:spPr>
      </p:cxnSp>
      <p:sp>
        <p:nvSpPr>
          <p:cNvPr id="162" name="Google Shape;162;p30"/>
          <p:cNvSpPr txBox="1"/>
          <p:nvPr/>
        </p:nvSpPr>
        <p:spPr>
          <a:xfrm>
            <a:off x="11151971" y="6581000"/>
            <a:ext cx="5976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Font typeface="Calibri"/>
                <a:buNone/>
              </a:p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02683" y="458787"/>
            <a:ext cx="11446800" cy="504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1"/>
              </a:buClr>
              <a:buSzPts val="4400"/>
              <a:buFont typeface="Calibri"/>
              <a:buNone/>
              <a:defRPr sz="2800" b="1" i="0" u="none" strike="noStrike" cap="none">
                <a:solidFill>
                  <a:schemeClr val="accent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65" name="Google Shape;165;p31"/>
          <p:cNvSpPr txBox="1">
            <a:spLocks noGrp="1"/>
          </p:cNvSpPr>
          <p:nvPr>
            <p:ph type="body" idx="1"/>
          </p:nvPr>
        </p:nvSpPr>
        <p:spPr>
          <a:xfrm>
            <a:off x="302683" y="1268412"/>
            <a:ext cx="5384800" cy="4599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800"/>
              </a:spcBef>
              <a:spcAft>
                <a:spcPts val="0"/>
              </a:spcAft>
              <a:buClr>
                <a:schemeClr val="accent1"/>
              </a:buClr>
              <a:buSzPts val="2000"/>
              <a:buFont typeface="Noto Sans Symbols"/>
              <a:buChar char="▪"/>
              <a:defRPr sz="2000" b="1"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31"/>
          <p:cNvSpPr txBox="1">
            <a:spLocks noGrp="1"/>
          </p:cNvSpPr>
          <p:nvPr>
            <p:ph type="body" idx="2"/>
          </p:nvPr>
        </p:nvSpPr>
        <p:spPr>
          <a:xfrm>
            <a:off x="6096000" y="1268412"/>
            <a:ext cx="5384800" cy="4599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800"/>
              </a:spcBef>
              <a:spcAft>
                <a:spcPts val="0"/>
              </a:spcAft>
              <a:buClr>
                <a:schemeClr val="accent1"/>
              </a:buClr>
              <a:buSzPts val="2000"/>
              <a:buFont typeface="Noto Sans Symbols"/>
              <a:buChar char="▪"/>
              <a:defRPr sz="2000" b="1"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31"/>
          <p:cNvSpPr txBox="1">
            <a:spLocks noGrp="1"/>
          </p:cNvSpPr>
          <p:nvPr>
            <p:ph type="body" idx="3"/>
          </p:nvPr>
        </p:nvSpPr>
        <p:spPr>
          <a:xfrm>
            <a:off x="302683" y="252552"/>
            <a:ext cx="11446800" cy="293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800"/>
              </a:spcBef>
              <a:spcAft>
                <a:spcPts val="0"/>
              </a:spcAft>
              <a:buClr>
                <a:schemeClr val="accent1"/>
              </a:buClr>
              <a:buSzPts val="28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68" name="Google Shape;168;p31"/>
          <p:cNvCxnSpPr/>
          <p:nvPr/>
        </p:nvCxnSpPr>
        <p:spPr>
          <a:xfrm>
            <a:off x="440267" y="957271"/>
            <a:ext cx="11311600" cy="0"/>
          </a:xfrm>
          <a:prstGeom prst="straightConnector1">
            <a:avLst/>
          </a:prstGeom>
          <a:solidFill>
            <a:schemeClr val="accent1"/>
          </a:solidFill>
          <a:ln w="12700" cap="flat" cmpd="sng">
            <a:solidFill>
              <a:schemeClr val="dk2"/>
            </a:solidFill>
            <a:prstDash val="solid"/>
            <a:round/>
            <a:headEnd type="none" w="sm" len="sm"/>
            <a:tailEnd type="none" w="sm" len="sm"/>
          </a:ln>
        </p:spPr>
      </p:cxnSp>
      <p:sp>
        <p:nvSpPr>
          <p:cNvPr id="169" name="Google Shape;169;p31"/>
          <p:cNvSpPr txBox="1">
            <a:spLocks noGrp="1"/>
          </p:cNvSpPr>
          <p:nvPr>
            <p:ph type="body" idx="4"/>
          </p:nvPr>
        </p:nvSpPr>
        <p:spPr>
          <a:xfrm>
            <a:off x="304797" y="6189132"/>
            <a:ext cx="11497600" cy="279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800"/>
              </a:spcBef>
              <a:spcAft>
                <a:spcPts val="0"/>
              </a:spcAft>
              <a:buClr>
                <a:schemeClr val="accent1"/>
              </a:buClr>
              <a:buSzPts val="2800"/>
              <a:buFont typeface="Noto Sans Symbols"/>
              <a:buNone/>
              <a:defRPr sz="900" b="1" i="0" u="none" strike="noStrike" cap="none">
                <a:solidFill>
                  <a:srgbClr val="000000"/>
                </a:solidFill>
                <a:latin typeface="Calibri"/>
                <a:ea typeface="Calibri"/>
                <a:cs typeface="Calibri"/>
                <a:sym typeface="Calibri"/>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31"/>
          <p:cNvSpPr txBox="1"/>
          <p:nvPr/>
        </p:nvSpPr>
        <p:spPr>
          <a:xfrm>
            <a:off x="11151971" y="6581000"/>
            <a:ext cx="5976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Font typeface="Calibri"/>
                <a:buNone/>
              </a:p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C0D11-3CE5-4A6A-A4DD-7E736CF10D64}"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CC12D-E918-46DE-B35B-342AE7ACCC4C}" type="slidenum">
              <a:rPr lang="en-US" smtClean="0"/>
              <a:t>‹#›</a:t>
            </a:fld>
            <a:endParaRPr lang="en-US"/>
          </a:p>
        </p:txBody>
      </p:sp>
    </p:spTree>
    <p:extLst>
      <p:ext uri="{BB962C8B-B14F-4D97-AF65-F5344CB8AC3E}">
        <p14:creationId xmlns:p14="http://schemas.microsoft.com/office/powerpoint/2010/main" val="311117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ographies">
  <p:cSld name="Biographies">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838200" y="365128"/>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5" name="Google Shape;85;p14"/>
          <p:cNvSpPr txBox="1">
            <a:spLocks noGrp="1"/>
          </p:cNvSpPr>
          <p:nvPr>
            <p:ph type="body" idx="1"/>
          </p:nvPr>
        </p:nvSpPr>
        <p:spPr>
          <a:xfrm>
            <a:off x="8298719" y="2714033"/>
            <a:ext cx="3509600" cy="2847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4"/>
          <p:cNvSpPr txBox="1">
            <a:spLocks noGrp="1"/>
          </p:cNvSpPr>
          <p:nvPr>
            <p:ph type="body" idx="2"/>
          </p:nvPr>
        </p:nvSpPr>
        <p:spPr>
          <a:xfrm>
            <a:off x="4573543" y="2714033"/>
            <a:ext cx="3509600" cy="2847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4"/>
          <p:cNvSpPr txBox="1">
            <a:spLocks noGrp="1"/>
          </p:cNvSpPr>
          <p:nvPr>
            <p:ph type="body" idx="3"/>
          </p:nvPr>
        </p:nvSpPr>
        <p:spPr>
          <a:xfrm>
            <a:off x="834255" y="2714032"/>
            <a:ext cx="3509600" cy="2847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8" name="Google Shape;88;p14"/>
          <p:cNvSpPr>
            <a:spLocks noGrp="1"/>
          </p:cNvSpPr>
          <p:nvPr>
            <p:ph type="pic" idx="4"/>
          </p:nvPr>
        </p:nvSpPr>
        <p:spPr>
          <a:xfrm>
            <a:off x="834255" y="1853987"/>
            <a:ext cx="1009600" cy="757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9" name="Google Shape;89;p14"/>
          <p:cNvSpPr>
            <a:spLocks noGrp="1"/>
          </p:cNvSpPr>
          <p:nvPr>
            <p:ph type="pic" idx="5"/>
          </p:nvPr>
        </p:nvSpPr>
        <p:spPr>
          <a:xfrm>
            <a:off x="4575537" y="1853987"/>
            <a:ext cx="1009600" cy="757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4"/>
          <p:cNvSpPr>
            <a:spLocks noGrp="1"/>
          </p:cNvSpPr>
          <p:nvPr>
            <p:ph type="pic" idx="6"/>
          </p:nvPr>
        </p:nvSpPr>
        <p:spPr>
          <a:xfrm>
            <a:off x="8316820" y="1853987"/>
            <a:ext cx="1009600" cy="757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685800" marR="0" lvl="1" indent="-2286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Top and Bottom Content">
  <p:cSld name="Title with Top and Bottom Conten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838200" y="365128"/>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7" name="Google Shape;97;p16"/>
          <p:cNvSpPr txBox="1">
            <a:spLocks noGrp="1"/>
          </p:cNvSpPr>
          <p:nvPr>
            <p:ph type="body" idx="1"/>
          </p:nvPr>
        </p:nvSpPr>
        <p:spPr>
          <a:xfrm>
            <a:off x="838200" y="1845289"/>
            <a:ext cx="10515600" cy="1900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16"/>
          <p:cNvSpPr txBox="1">
            <a:spLocks noGrp="1"/>
          </p:cNvSpPr>
          <p:nvPr>
            <p:ph type="body" idx="2"/>
          </p:nvPr>
        </p:nvSpPr>
        <p:spPr>
          <a:xfrm>
            <a:off x="838200" y="3907345"/>
            <a:ext cx="10515600" cy="1900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839788" y="365128"/>
            <a:ext cx="10515600" cy="13161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17"/>
          <p:cNvSpPr txBox="1">
            <a:spLocks noGrp="1"/>
          </p:cNvSpPr>
          <p:nvPr>
            <p:ph type="body" idx="1"/>
          </p:nvPr>
        </p:nvSpPr>
        <p:spPr>
          <a:xfrm>
            <a:off x="839789" y="1681163"/>
            <a:ext cx="51576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2" name="Google Shape;102;p17"/>
          <p:cNvSpPr txBox="1">
            <a:spLocks noGrp="1"/>
          </p:cNvSpPr>
          <p:nvPr>
            <p:ph type="body" idx="2"/>
          </p:nvPr>
        </p:nvSpPr>
        <p:spPr>
          <a:xfrm>
            <a:off x="839789" y="2505075"/>
            <a:ext cx="5157600" cy="32385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17"/>
          <p:cNvSpPr txBox="1">
            <a:spLocks noGrp="1"/>
          </p:cNvSpPr>
          <p:nvPr>
            <p:ph type="body" idx="3"/>
          </p:nvPr>
        </p:nvSpPr>
        <p:spPr>
          <a:xfrm>
            <a:off x="6172201" y="1681163"/>
            <a:ext cx="51832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4" name="Google Shape;104;p17"/>
          <p:cNvSpPr txBox="1">
            <a:spLocks noGrp="1"/>
          </p:cNvSpPr>
          <p:nvPr>
            <p:ph type="body" idx="4"/>
          </p:nvPr>
        </p:nvSpPr>
        <p:spPr>
          <a:xfrm>
            <a:off x="6172201" y="2505075"/>
            <a:ext cx="5183200" cy="32385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ofile Comparison">
  <p:cSld name="Profile Comparison">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838200" y="365128"/>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7" name="Google Shape;107;p18"/>
          <p:cNvSpPr txBox="1">
            <a:spLocks noGrp="1"/>
          </p:cNvSpPr>
          <p:nvPr>
            <p:ph type="body" idx="1"/>
          </p:nvPr>
        </p:nvSpPr>
        <p:spPr>
          <a:xfrm>
            <a:off x="838200" y="2080242"/>
            <a:ext cx="5101200" cy="15975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8" name="Google Shape;108;p18"/>
          <p:cNvSpPr txBox="1">
            <a:spLocks noGrp="1"/>
          </p:cNvSpPr>
          <p:nvPr>
            <p:ph type="body" idx="2"/>
          </p:nvPr>
        </p:nvSpPr>
        <p:spPr>
          <a:xfrm>
            <a:off x="838200" y="3816347"/>
            <a:ext cx="5101200" cy="259500"/>
          </a:xfrm>
          <a:prstGeom prst="rect">
            <a:avLst/>
          </a:prstGeom>
          <a:solidFill>
            <a:srgbClr val="A4BF60"/>
          </a:solid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18"/>
          <p:cNvSpPr txBox="1">
            <a:spLocks noGrp="1"/>
          </p:cNvSpPr>
          <p:nvPr>
            <p:ph type="body" idx="3"/>
          </p:nvPr>
        </p:nvSpPr>
        <p:spPr>
          <a:xfrm>
            <a:off x="6252632" y="3810973"/>
            <a:ext cx="5101200" cy="259500"/>
          </a:xfrm>
          <a:prstGeom prst="rect">
            <a:avLst/>
          </a:prstGeom>
          <a:solidFill>
            <a:srgbClr val="A4BF60"/>
          </a:solid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0" name="Google Shape;110;p18"/>
          <p:cNvSpPr txBox="1">
            <a:spLocks noGrp="1"/>
          </p:cNvSpPr>
          <p:nvPr>
            <p:ph type="body" idx="4"/>
          </p:nvPr>
        </p:nvSpPr>
        <p:spPr>
          <a:xfrm>
            <a:off x="838200" y="1821942"/>
            <a:ext cx="5101200" cy="259500"/>
          </a:xfrm>
          <a:prstGeom prst="rect">
            <a:avLst/>
          </a:prstGeom>
          <a:solidFill>
            <a:srgbClr val="A4BF60"/>
          </a:solid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8"/>
          <p:cNvSpPr txBox="1">
            <a:spLocks noGrp="1"/>
          </p:cNvSpPr>
          <p:nvPr>
            <p:ph type="body" idx="5"/>
          </p:nvPr>
        </p:nvSpPr>
        <p:spPr>
          <a:xfrm>
            <a:off x="6252632" y="1816568"/>
            <a:ext cx="5101200" cy="259500"/>
          </a:xfrm>
          <a:prstGeom prst="rect">
            <a:avLst/>
          </a:prstGeom>
          <a:solidFill>
            <a:srgbClr val="A4BF60"/>
          </a:solid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8"/>
          <p:cNvSpPr txBox="1">
            <a:spLocks noGrp="1"/>
          </p:cNvSpPr>
          <p:nvPr>
            <p:ph type="body" idx="6"/>
          </p:nvPr>
        </p:nvSpPr>
        <p:spPr>
          <a:xfrm>
            <a:off x="6252632" y="2081373"/>
            <a:ext cx="5101200" cy="15975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Google Shape;113;p18"/>
          <p:cNvSpPr txBox="1">
            <a:spLocks noGrp="1"/>
          </p:cNvSpPr>
          <p:nvPr>
            <p:ph type="body" idx="7"/>
          </p:nvPr>
        </p:nvSpPr>
        <p:spPr>
          <a:xfrm>
            <a:off x="838200" y="4070404"/>
            <a:ext cx="5101200" cy="15975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18"/>
          <p:cNvSpPr txBox="1">
            <a:spLocks noGrp="1"/>
          </p:cNvSpPr>
          <p:nvPr>
            <p:ph type="body" idx="8"/>
          </p:nvPr>
        </p:nvSpPr>
        <p:spPr>
          <a:xfrm>
            <a:off x="6252632" y="4071535"/>
            <a:ext cx="5101200" cy="15975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One Exhibit">
  <p:cSld name="Title and One Exhibi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8200" y="365128"/>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7" name="Google Shape;117;p19"/>
          <p:cNvSpPr txBox="1">
            <a:spLocks noGrp="1"/>
          </p:cNvSpPr>
          <p:nvPr>
            <p:ph type="body" idx="1"/>
          </p:nvPr>
        </p:nvSpPr>
        <p:spPr>
          <a:xfrm>
            <a:off x="838200" y="2389188"/>
            <a:ext cx="10515600" cy="3441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19"/>
          <p:cNvSpPr txBox="1">
            <a:spLocks noGrp="1"/>
          </p:cNvSpPr>
          <p:nvPr>
            <p:ph type="body" idx="2"/>
          </p:nvPr>
        </p:nvSpPr>
        <p:spPr>
          <a:xfrm>
            <a:off x="838200" y="1868129"/>
            <a:ext cx="10515600" cy="358500"/>
          </a:xfrm>
          <a:prstGeom prst="rect">
            <a:avLst/>
          </a:prstGeom>
          <a:solidFill>
            <a:srgbClr val="14435D"/>
          </a:solid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Exhibits">
  <p:cSld name="Title and Two Exhibits">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8200" y="365128"/>
            <a:ext cx="110392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0"/>
          <p:cNvSpPr txBox="1">
            <a:spLocks noGrp="1"/>
          </p:cNvSpPr>
          <p:nvPr>
            <p:ph type="body" idx="1"/>
          </p:nvPr>
        </p:nvSpPr>
        <p:spPr>
          <a:xfrm>
            <a:off x="838200" y="2389188"/>
            <a:ext cx="5179200" cy="34416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20"/>
          <p:cNvSpPr txBox="1">
            <a:spLocks noGrp="1"/>
          </p:cNvSpPr>
          <p:nvPr>
            <p:ph type="body" idx="2"/>
          </p:nvPr>
        </p:nvSpPr>
        <p:spPr>
          <a:xfrm>
            <a:off x="838200" y="1946787"/>
            <a:ext cx="5179200" cy="279900"/>
          </a:xfrm>
          <a:prstGeom prst="rect">
            <a:avLst/>
          </a:prstGeom>
          <a:solidFill>
            <a:srgbClr val="14435D"/>
          </a:solid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20"/>
          <p:cNvSpPr txBox="1">
            <a:spLocks noGrp="1"/>
          </p:cNvSpPr>
          <p:nvPr>
            <p:ph type="body" idx="3"/>
          </p:nvPr>
        </p:nvSpPr>
        <p:spPr>
          <a:xfrm>
            <a:off x="6698225" y="1946787"/>
            <a:ext cx="5179200" cy="279900"/>
          </a:xfrm>
          <a:prstGeom prst="rect">
            <a:avLst/>
          </a:prstGeom>
          <a:solidFill>
            <a:srgbClr val="14435D"/>
          </a:solid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Google Shape;124;p20"/>
          <p:cNvSpPr txBox="1">
            <a:spLocks noGrp="1"/>
          </p:cNvSpPr>
          <p:nvPr>
            <p:ph type="body" idx="4"/>
          </p:nvPr>
        </p:nvSpPr>
        <p:spPr>
          <a:xfrm>
            <a:off x="6698225" y="2389188"/>
            <a:ext cx="5179200" cy="34416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839788" y="457200"/>
            <a:ext cx="39324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7" name="Google Shape;127;p21"/>
          <p:cNvSpPr txBox="1">
            <a:spLocks noGrp="1"/>
          </p:cNvSpPr>
          <p:nvPr>
            <p:ph type="body" idx="1"/>
          </p:nvPr>
        </p:nvSpPr>
        <p:spPr>
          <a:xfrm>
            <a:off x="5183188" y="457200"/>
            <a:ext cx="6172400" cy="52530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21"/>
          <p:cNvSpPr txBox="1">
            <a:spLocks noGrp="1"/>
          </p:cNvSpPr>
          <p:nvPr>
            <p:ph type="body" idx="2"/>
          </p:nvPr>
        </p:nvSpPr>
        <p:spPr>
          <a:xfrm>
            <a:off x="839788" y="2057400"/>
            <a:ext cx="3932400" cy="36528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839788" y="457200"/>
            <a:ext cx="39324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22"/>
          <p:cNvSpPr>
            <a:spLocks noGrp="1"/>
          </p:cNvSpPr>
          <p:nvPr>
            <p:ph type="pic" idx="2"/>
          </p:nvPr>
        </p:nvSpPr>
        <p:spPr>
          <a:xfrm>
            <a:off x="5183188" y="457200"/>
            <a:ext cx="6172400" cy="5230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2" name="Google Shape;132;p22"/>
          <p:cNvSpPr txBox="1">
            <a:spLocks noGrp="1"/>
          </p:cNvSpPr>
          <p:nvPr>
            <p:ph type="body" idx="1"/>
          </p:nvPr>
        </p:nvSpPr>
        <p:spPr>
          <a:xfrm>
            <a:off x="839788" y="2057400"/>
            <a:ext cx="3932400" cy="363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alphaModFix/>
          </a:blip>
          <a:stretch>
            <a:fillRect/>
          </a:stretch>
        </a:blip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8"/>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3" name="Google Shape;73;p11"/>
          <p:cNvSpPr txBox="1">
            <a:spLocks noGrp="1"/>
          </p:cNvSpPr>
          <p:nvPr>
            <p:ph type="body" idx="1"/>
          </p:nvPr>
        </p:nvSpPr>
        <p:spPr>
          <a:xfrm>
            <a:off x="838200" y="1825625"/>
            <a:ext cx="10515600" cy="3860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Mskolnik@isd.lacounty.gov"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7A79-F10A-47D3-919D-58A7FB9E4005}"/>
              </a:ext>
            </a:extLst>
          </p:cNvPr>
          <p:cNvSpPr>
            <a:spLocks noGrp="1"/>
          </p:cNvSpPr>
          <p:nvPr>
            <p:ph type="ctrTitle"/>
          </p:nvPr>
        </p:nvSpPr>
        <p:spPr>
          <a:xfrm>
            <a:off x="752354" y="2045719"/>
            <a:ext cx="10139423" cy="1646302"/>
          </a:xfrm>
        </p:spPr>
        <p:txBody>
          <a:bodyPr/>
          <a:lstStyle/>
          <a:p>
            <a:pPr algn="ctr"/>
            <a:r>
              <a:rPr lang="en-US" sz="4800" dirty="0"/>
              <a:t>SoCalREN 2020 ABAL Overview</a:t>
            </a:r>
          </a:p>
        </p:txBody>
      </p:sp>
      <p:sp>
        <p:nvSpPr>
          <p:cNvPr id="3" name="Subtitle 2">
            <a:extLst>
              <a:ext uri="{FF2B5EF4-FFF2-40B4-BE49-F238E27FC236}">
                <a16:creationId xmlns:a16="http://schemas.microsoft.com/office/drawing/2014/main" id="{71AA50A4-606B-4294-BD9C-DD2C186498FA}"/>
              </a:ext>
            </a:extLst>
          </p:cNvPr>
          <p:cNvSpPr>
            <a:spLocks noGrp="1"/>
          </p:cNvSpPr>
          <p:nvPr>
            <p:ph type="subTitle" idx="1"/>
          </p:nvPr>
        </p:nvSpPr>
        <p:spPr>
          <a:xfrm>
            <a:off x="864704" y="4527496"/>
            <a:ext cx="10876128" cy="1655700"/>
          </a:xfrm>
        </p:spPr>
        <p:txBody>
          <a:bodyPr/>
          <a:lstStyle/>
          <a:p>
            <a:r>
              <a:rPr lang="en-US" dirty="0"/>
              <a:t>Presentation to the California Energy Efficiency Coordinating Committee</a:t>
            </a:r>
          </a:p>
          <a:p>
            <a:endParaRPr lang="en-US" dirty="0"/>
          </a:p>
          <a:p>
            <a:r>
              <a:rPr lang="en-US" dirty="0"/>
              <a:t>August 7, 2019 </a:t>
            </a:r>
          </a:p>
        </p:txBody>
      </p:sp>
    </p:spTree>
    <p:extLst>
      <p:ext uri="{BB962C8B-B14F-4D97-AF65-F5344CB8AC3E}">
        <p14:creationId xmlns:p14="http://schemas.microsoft.com/office/powerpoint/2010/main" val="313555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5C61-8CE7-478E-A47C-3C8F8519A3D3}"/>
              </a:ext>
            </a:extLst>
          </p:cNvPr>
          <p:cNvSpPr>
            <a:spLocks noGrp="1"/>
          </p:cNvSpPr>
          <p:nvPr>
            <p:ph type="title"/>
          </p:nvPr>
        </p:nvSpPr>
        <p:spPr/>
        <p:txBody>
          <a:bodyPr/>
          <a:lstStyle/>
          <a:p>
            <a:r>
              <a:rPr lang="en-US" dirty="0"/>
              <a:t>Presentation Overview</a:t>
            </a:r>
          </a:p>
        </p:txBody>
      </p:sp>
      <p:sp>
        <p:nvSpPr>
          <p:cNvPr id="9" name="Text Placeholder 8">
            <a:extLst>
              <a:ext uri="{FF2B5EF4-FFF2-40B4-BE49-F238E27FC236}">
                <a16:creationId xmlns:a16="http://schemas.microsoft.com/office/drawing/2014/main" id="{042D242F-C3E8-4277-9034-37A872FA19F6}"/>
              </a:ext>
            </a:extLst>
          </p:cNvPr>
          <p:cNvSpPr>
            <a:spLocks noGrp="1"/>
          </p:cNvSpPr>
          <p:nvPr>
            <p:ph type="body" idx="1"/>
          </p:nvPr>
        </p:nvSpPr>
        <p:spPr/>
        <p:txBody>
          <a:bodyPr/>
          <a:lstStyle/>
          <a:p>
            <a:r>
              <a:rPr lang="en-US" dirty="0"/>
              <a:t>2020 Budget, Savings and Cost-Effectiveness</a:t>
            </a:r>
          </a:p>
          <a:p>
            <a:r>
              <a:rPr lang="en-US" dirty="0"/>
              <a:t>Cost-Effectiveness Tactics and Progress</a:t>
            </a:r>
          </a:p>
          <a:p>
            <a:r>
              <a:rPr lang="en-US" dirty="0"/>
              <a:t>Proposed Program Changes</a:t>
            </a:r>
          </a:p>
          <a:p>
            <a:r>
              <a:rPr lang="en-US" dirty="0"/>
              <a:t>Meeting REN Criteria: Opportunities and Accomplishments</a:t>
            </a:r>
          </a:p>
          <a:p>
            <a:r>
              <a:rPr lang="en-US" dirty="0"/>
              <a:t>Meeting REN Criteria (D.12-11-015)</a:t>
            </a:r>
          </a:p>
        </p:txBody>
      </p:sp>
    </p:spTree>
    <p:extLst>
      <p:ext uri="{BB962C8B-B14F-4D97-AF65-F5344CB8AC3E}">
        <p14:creationId xmlns:p14="http://schemas.microsoft.com/office/powerpoint/2010/main" val="5469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D957-DB21-4347-95E7-A27A3C36A2F4}"/>
              </a:ext>
            </a:extLst>
          </p:cNvPr>
          <p:cNvSpPr>
            <a:spLocks noGrp="1"/>
          </p:cNvSpPr>
          <p:nvPr>
            <p:ph type="title"/>
          </p:nvPr>
        </p:nvSpPr>
        <p:spPr>
          <a:xfrm>
            <a:off x="826625" y="22926"/>
            <a:ext cx="10515600" cy="1325700"/>
          </a:xfrm>
        </p:spPr>
        <p:txBody>
          <a:bodyPr>
            <a:normAutofit/>
          </a:bodyPr>
          <a:lstStyle/>
          <a:p>
            <a:r>
              <a:rPr lang="en-US" sz="3600" b="1" dirty="0"/>
              <a:t>2020 Budget &amp; Cost-Effectiveness</a:t>
            </a:r>
          </a:p>
        </p:txBody>
      </p:sp>
      <p:sp>
        <p:nvSpPr>
          <p:cNvPr id="5" name="TextBox 4">
            <a:extLst>
              <a:ext uri="{FF2B5EF4-FFF2-40B4-BE49-F238E27FC236}">
                <a16:creationId xmlns:a16="http://schemas.microsoft.com/office/drawing/2014/main" id="{753DEA3B-A734-4EED-8CEB-D485FEBD2346}"/>
              </a:ext>
            </a:extLst>
          </p:cNvPr>
          <p:cNvSpPr txBox="1"/>
          <p:nvPr/>
        </p:nvSpPr>
        <p:spPr>
          <a:xfrm>
            <a:off x="8613695" y="1348626"/>
            <a:ext cx="3274894" cy="4185761"/>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800" b="1" dirty="0"/>
              <a:t>SoCalREN Total PY Budget Request (includes EM&amp;V):</a:t>
            </a:r>
          </a:p>
          <a:p>
            <a:r>
              <a:rPr lang="en-US" sz="1800" b="1" dirty="0"/>
              <a:t> </a:t>
            </a:r>
            <a:r>
              <a:rPr lang="en-US" sz="1800" b="1" dirty="0">
                <a:solidFill>
                  <a:srgbClr val="FFFF00"/>
                </a:solidFill>
              </a:rPr>
              <a:t>$21.48 Million</a:t>
            </a:r>
          </a:p>
          <a:p>
            <a:endParaRPr lang="en-US" sz="1800" b="1" dirty="0">
              <a:solidFill>
                <a:schemeClr val="bg1"/>
              </a:solidFill>
            </a:endParaRPr>
          </a:p>
          <a:p>
            <a:r>
              <a:rPr lang="en-US" sz="1800" b="1" dirty="0">
                <a:solidFill>
                  <a:schemeClr val="bg1"/>
                </a:solidFill>
              </a:rPr>
              <a:t>Savings Forecast Relative to PY 2019 Adopted Submission Goals*:</a:t>
            </a:r>
          </a:p>
          <a:p>
            <a:r>
              <a:rPr lang="en-US" sz="1800" b="1" dirty="0">
                <a:solidFill>
                  <a:srgbClr val="FFFF00"/>
                </a:solidFill>
              </a:rPr>
              <a:t>105% kWh, 135% kW, 106% </a:t>
            </a:r>
            <a:r>
              <a:rPr lang="en-US" sz="1800" b="1" dirty="0" err="1">
                <a:solidFill>
                  <a:srgbClr val="FFFF00"/>
                </a:solidFill>
              </a:rPr>
              <a:t>Therms</a:t>
            </a:r>
            <a:endParaRPr lang="en-US" sz="1800" b="1" dirty="0">
              <a:solidFill>
                <a:srgbClr val="FFFF00"/>
              </a:solidFill>
            </a:endParaRPr>
          </a:p>
          <a:p>
            <a:endParaRPr lang="en-US" sz="1800" b="1" dirty="0">
              <a:solidFill>
                <a:srgbClr val="FFFF00"/>
              </a:solidFill>
            </a:endParaRPr>
          </a:p>
          <a:p>
            <a:endParaRPr lang="en-US" sz="1800" b="1" dirty="0">
              <a:solidFill>
                <a:srgbClr val="FFFF00"/>
              </a:solidFill>
            </a:endParaRPr>
          </a:p>
          <a:p>
            <a:r>
              <a:rPr lang="en-US" sz="1800" b="1" dirty="0">
                <a:solidFill>
                  <a:schemeClr val="bg1"/>
                </a:solidFill>
              </a:rPr>
              <a:t>SoCalREN TRC Portfolio including market effects**:</a:t>
            </a:r>
          </a:p>
          <a:p>
            <a:r>
              <a:rPr lang="en-US" sz="1800" b="1" dirty="0">
                <a:solidFill>
                  <a:srgbClr val="FFFF00"/>
                </a:solidFill>
              </a:rPr>
              <a:t>0.49</a:t>
            </a:r>
          </a:p>
          <a:p>
            <a:endParaRPr lang="en-US" b="1" dirty="0">
              <a:solidFill>
                <a:srgbClr val="FFFF00"/>
              </a:solidFill>
            </a:endParaRPr>
          </a:p>
        </p:txBody>
      </p:sp>
      <p:sp>
        <p:nvSpPr>
          <p:cNvPr id="4" name="TextBox 3">
            <a:extLst>
              <a:ext uri="{FF2B5EF4-FFF2-40B4-BE49-F238E27FC236}">
                <a16:creationId xmlns:a16="http://schemas.microsoft.com/office/drawing/2014/main" id="{88521E51-D4F0-46F2-83C3-F45E6DDB20F9}"/>
              </a:ext>
            </a:extLst>
          </p:cNvPr>
          <p:cNvSpPr txBox="1"/>
          <p:nvPr/>
        </p:nvSpPr>
        <p:spPr>
          <a:xfrm>
            <a:off x="668461" y="6022354"/>
            <a:ext cx="7805623" cy="415498"/>
          </a:xfrm>
          <a:prstGeom prst="rect">
            <a:avLst/>
          </a:prstGeom>
          <a:noFill/>
        </p:spPr>
        <p:txBody>
          <a:bodyPr wrap="square" rtlCol="0">
            <a:spAutoFit/>
          </a:bodyPr>
          <a:lstStyle/>
          <a:p>
            <a:r>
              <a:rPr lang="en-US" sz="1050" dirty="0"/>
              <a:t>*   Per the Proposed Decision Adopting EE Goals for 2020- 2030, p. 26-27 (soon to be adopted)</a:t>
            </a:r>
          </a:p>
          <a:p>
            <a:pPr marL="169863" indent="-169863"/>
            <a:r>
              <a:rPr lang="en-US" sz="1050" dirty="0"/>
              <a:t>** The forecasted TRC, PAC, and RIM shown here excludes market effects; </a:t>
            </a:r>
            <a:endParaRPr lang="en-US" dirty="0"/>
          </a:p>
        </p:txBody>
      </p:sp>
      <p:sp>
        <p:nvSpPr>
          <p:cNvPr id="3" name="TextBox 2">
            <a:extLst>
              <a:ext uri="{FF2B5EF4-FFF2-40B4-BE49-F238E27FC236}">
                <a16:creationId xmlns:a16="http://schemas.microsoft.com/office/drawing/2014/main" id="{69A9B232-8802-4B70-B4B2-3521E5B4913D}"/>
              </a:ext>
            </a:extLst>
          </p:cNvPr>
          <p:cNvSpPr txBox="1"/>
          <p:nvPr/>
        </p:nvSpPr>
        <p:spPr>
          <a:xfrm>
            <a:off x="5962753" y="1015903"/>
            <a:ext cx="1754372" cy="261610"/>
          </a:xfrm>
          <a:prstGeom prst="rect">
            <a:avLst/>
          </a:prstGeom>
          <a:noFill/>
        </p:spPr>
        <p:txBody>
          <a:bodyPr wrap="square" rtlCol="0">
            <a:spAutoFit/>
          </a:bodyPr>
          <a:lstStyle/>
          <a:p>
            <a:pPr algn="ctr"/>
            <a:r>
              <a:rPr lang="en-US" sz="1000" b="1" dirty="0"/>
              <a:t>Energy Savings (Net</a:t>
            </a:r>
            <a:r>
              <a:rPr lang="en-US" sz="1100" b="1" dirty="0"/>
              <a:t>)</a:t>
            </a:r>
          </a:p>
        </p:txBody>
      </p:sp>
      <p:pic>
        <p:nvPicPr>
          <p:cNvPr id="6" name="Picture 5">
            <a:extLst>
              <a:ext uri="{FF2B5EF4-FFF2-40B4-BE49-F238E27FC236}">
                <a16:creationId xmlns:a16="http://schemas.microsoft.com/office/drawing/2014/main" id="{0F10D973-35C0-4E90-A4F9-BC76194C8185}"/>
              </a:ext>
            </a:extLst>
          </p:cNvPr>
          <p:cNvPicPr>
            <a:picLocks noChangeAspect="1"/>
          </p:cNvPicPr>
          <p:nvPr/>
        </p:nvPicPr>
        <p:blipFill>
          <a:blip r:embed="rId2"/>
          <a:stretch>
            <a:fillRect/>
          </a:stretch>
        </p:blipFill>
        <p:spPr>
          <a:xfrm>
            <a:off x="849775" y="1298931"/>
            <a:ext cx="7300312" cy="4704956"/>
          </a:xfrm>
          <a:prstGeom prst="rect">
            <a:avLst/>
          </a:prstGeom>
        </p:spPr>
      </p:pic>
    </p:spTree>
    <p:extLst>
      <p:ext uri="{BB962C8B-B14F-4D97-AF65-F5344CB8AC3E}">
        <p14:creationId xmlns:p14="http://schemas.microsoft.com/office/powerpoint/2010/main" val="339310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A970-C16F-4364-9476-CB7D93D44CAF}"/>
              </a:ext>
            </a:extLst>
          </p:cNvPr>
          <p:cNvSpPr>
            <a:spLocks noGrp="1"/>
          </p:cNvSpPr>
          <p:nvPr>
            <p:ph type="title"/>
          </p:nvPr>
        </p:nvSpPr>
        <p:spPr/>
        <p:txBody>
          <a:bodyPr/>
          <a:lstStyle/>
          <a:p>
            <a:r>
              <a:rPr lang="en-US" sz="3600" b="1" dirty="0"/>
              <a:t>Cost-effectiveness Tactics and Progress</a:t>
            </a:r>
          </a:p>
        </p:txBody>
      </p:sp>
      <p:sp>
        <p:nvSpPr>
          <p:cNvPr id="8" name="Text Placeholder 7">
            <a:extLst>
              <a:ext uri="{FF2B5EF4-FFF2-40B4-BE49-F238E27FC236}">
                <a16:creationId xmlns:a16="http://schemas.microsoft.com/office/drawing/2014/main" id="{CC824D59-DC24-4755-8184-203BED0046E4}"/>
              </a:ext>
            </a:extLst>
          </p:cNvPr>
          <p:cNvSpPr>
            <a:spLocks noGrp="1"/>
          </p:cNvSpPr>
          <p:nvPr>
            <p:ph type="body" idx="1"/>
          </p:nvPr>
        </p:nvSpPr>
        <p:spPr>
          <a:xfrm>
            <a:off x="838200" y="2226687"/>
            <a:ext cx="4260546" cy="1848356"/>
          </a:xfrm>
          <a:solidFill>
            <a:schemeClr val="accent4">
              <a:lumMod val="40000"/>
              <a:lumOff val="60000"/>
            </a:schemeClr>
          </a:solidFill>
        </p:spPr>
        <p:txBody>
          <a:bodyPr/>
          <a:lstStyle/>
          <a:p>
            <a:r>
              <a:rPr lang="en-US" sz="1400" dirty="0"/>
              <a:t>An increase in the number of resource strategies for PY 2020</a:t>
            </a:r>
          </a:p>
          <a:p>
            <a:r>
              <a:rPr lang="en-US" sz="1400" dirty="0"/>
              <a:t>Ramp-up of new innovative programs has begun in 2019 and will significantly increase over the next two years and beyond</a:t>
            </a:r>
          </a:p>
          <a:p>
            <a:r>
              <a:rPr lang="en-US" sz="1400" dirty="0"/>
              <a:t>Portfolio balancing that occurred in 2018-2019</a:t>
            </a:r>
          </a:p>
        </p:txBody>
      </p:sp>
      <p:sp>
        <p:nvSpPr>
          <p:cNvPr id="9" name="Text Placeholder 8">
            <a:extLst>
              <a:ext uri="{FF2B5EF4-FFF2-40B4-BE49-F238E27FC236}">
                <a16:creationId xmlns:a16="http://schemas.microsoft.com/office/drawing/2014/main" id="{57574619-9BEC-422F-9F69-4E522810823C}"/>
              </a:ext>
            </a:extLst>
          </p:cNvPr>
          <p:cNvSpPr>
            <a:spLocks noGrp="1"/>
          </p:cNvSpPr>
          <p:nvPr>
            <p:ph type="body" idx="2"/>
          </p:nvPr>
        </p:nvSpPr>
        <p:spPr>
          <a:xfrm>
            <a:off x="838199" y="1547232"/>
            <a:ext cx="4260533" cy="679455"/>
          </a:xfrm>
          <a:solidFill>
            <a:schemeClr val="accent4">
              <a:lumMod val="75000"/>
            </a:schemeClr>
          </a:solidFill>
        </p:spPr>
        <p:txBody>
          <a:bodyPr/>
          <a:lstStyle/>
          <a:p>
            <a:pPr algn="l"/>
            <a:r>
              <a:rPr lang="en-US" sz="1800" b="1" dirty="0">
                <a:solidFill>
                  <a:srgbClr val="080808"/>
                </a:solidFill>
              </a:rPr>
              <a:t>Drivers Increasing TRC:</a:t>
            </a:r>
          </a:p>
        </p:txBody>
      </p:sp>
      <p:sp>
        <p:nvSpPr>
          <p:cNvPr id="10" name="Text Placeholder 9">
            <a:extLst>
              <a:ext uri="{FF2B5EF4-FFF2-40B4-BE49-F238E27FC236}">
                <a16:creationId xmlns:a16="http://schemas.microsoft.com/office/drawing/2014/main" id="{098BC49E-EEA8-4EB5-A2BF-A94FA97F4D70}"/>
              </a:ext>
            </a:extLst>
          </p:cNvPr>
          <p:cNvSpPr>
            <a:spLocks noGrp="1"/>
          </p:cNvSpPr>
          <p:nvPr>
            <p:ph type="body" idx="3"/>
          </p:nvPr>
        </p:nvSpPr>
        <p:spPr>
          <a:xfrm>
            <a:off x="838198" y="4170839"/>
            <a:ext cx="4260567" cy="679455"/>
          </a:xfr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l"/>
            <a:r>
              <a:rPr lang="en-US" sz="1800" b="1" dirty="0"/>
              <a:t>Tactics to Increase TRC:</a:t>
            </a:r>
          </a:p>
        </p:txBody>
      </p:sp>
      <p:sp>
        <p:nvSpPr>
          <p:cNvPr id="11" name="Text Placeholder 10">
            <a:extLst>
              <a:ext uri="{FF2B5EF4-FFF2-40B4-BE49-F238E27FC236}">
                <a16:creationId xmlns:a16="http://schemas.microsoft.com/office/drawing/2014/main" id="{42CA875E-808C-46A4-A616-69C2F48414C4}"/>
              </a:ext>
            </a:extLst>
          </p:cNvPr>
          <p:cNvSpPr>
            <a:spLocks noGrp="1"/>
          </p:cNvSpPr>
          <p:nvPr>
            <p:ph type="body" idx="4"/>
          </p:nvPr>
        </p:nvSpPr>
        <p:spPr>
          <a:xfrm>
            <a:off x="838198" y="4720765"/>
            <a:ext cx="4260561" cy="1861558"/>
          </a:xfrm>
          <a:solidFill>
            <a:schemeClr val="accent1">
              <a:lumMod val="20000"/>
              <a:lumOff val="80000"/>
            </a:schemeClr>
          </a:solidFill>
        </p:spPr>
        <p:txBody>
          <a:bodyPr/>
          <a:lstStyle/>
          <a:p>
            <a:r>
              <a:rPr lang="en-US" sz="1400" dirty="0"/>
              <a:t>Reducing overall program costs while aggressively increasing savings over the near term for new and existing resource strategies</a:t>
            </a:r>
          </a:p>
          <a:p>
            <a:r>
              <a:rPr lang="en-US" sz="1400" dirty="0"/>
              <a:t>Utilizing innovative approaches in new sectors that capture below code stranded savings</a:t>
            </a:r>
          </a:p>
          <a:p>
            <a:r>
              <a:rPr lang="en-US" sz="1400" dirty="0"/>
              <a:t>Reducing SoCalREN Administrative costs </a:t>
            </a:r>
          </a:p>
        </p:txBody>
      </p:sp>
      <p:cxnSp>
        <p:nvCxnSpPr>
          <p:cNvPr id="16" name="Straight Connector 15">
            <a:extLst>
              <a:ext uri="{FF2B5EF4-FFF2-40B4-BE49-F238E27FC236}">
                <a16:creationId xmlns:a16="http://schemas.microsoft.com/office/drawing/2014/main" id="{BCA3C3EE-4632-404D-A24D-54C080FC2387}"/>
              </a:ext>
            </a:extLst>
          </p:cNvPr>
          <p:cNvCxnSpPr/>
          <p:nvPr/>
        </p:nvCxnSpPr>
        <p:spPr>
          <a:xfrm>
            <a:off x="5645426" y="1547232"/>
            <a:ext cx="0" cy="49456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9CC95C4-107F-4EE6-8BAD-186E3DA89019}"/>
              </a:ext>
            </a:extLst>
          </p:cNvPr>
          <p:cNvSpPr txBox="1"/>
          <p:nvPr/>
        </p:nvSpPr>
        <p:spPr>
          <a:xfrm>
            <a:off x="6738870" y="5700139"/>
            <a:ext cx="5138530" cy="261610"/>
          </a:xfrm>
          <a:prstGeom prst="rect">
            <a:avLst/>
          </a:prstGeom>
          <a:noFill/>
        </p:spPr>
        <p:txBody>
          <a:bodyPr wrap="square" rtlCol="0">
            <a:spAutoFit/>
          </a:bodyPr>
          <a:lstStyle/>
          <a:p>
            <a:r>
              <a:rPr lang="en-US" sz="1100" dirty="0"/>
              <a:t>* </a:t>
            </a:r>
            <a:r>
              <a:rPr lang="en-US" sz="1100" dirty="0">
                <a:solidFill>
                  <a:srgbClr val="FF0000"/>
                </a:solidFill>
              </a:rPr>
              <a:t>2018 TRC reflects actual; </a:t>
            </a:r>
            <a:r>
              <a:rPr lang="en-US" sz="1100" dirty="0">
                <a:solidFill>
                  <a:srgbClr val="00B050"/>
                </a:solidFill>
              </a:rPr>
              <a:t>2019 TRC reflects anticipated EOY</a:t>
            </a:r>
          </a:p>
        </p:txBody>
      </p:sp>
      <p:graphicFrame>
        <p:nvGraphicFramePr>
          <p:cNvPr id="12" name="Chart 11">
            <a:extLst>
              <a:ext uri="{FF2B5EF4-FFF2-40B4-BE49-F238E27FC236}">
                <a16:creationId xmlns:a16="http://schemas.microsoft.com/office/drawing/2014/main" id="{A49F526F-7268-4DA8-B9B0-E3A75D0C46E0}"/>
              </a:ext>
            </a:extLst>
          </p:cNvPr>
          <p:cNvGraphicFramePr>
            <a:graphicFrameLocks/>
          </p:cNvGraphicFramePr>
          <p:nvPr>
            <p:extLst>
              <p:ext uri="{D42A27DB-BD31-4B8C-83A1-F6EECF244321}">
                <p14:modId xmlns:p14="http://schemas.microsoft.com/office/powerpoint/2010/main" val="2697439992"/>
              </p:ext>
            </p:extLst>
          </p:nvPr>
        </p:nvGraphicFramePr>
        <p:xfrm>
          <a:off x="6096001" y="1690828"/>
          <a:ext cx="5413504" cy="3725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6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4098-1C8D-4861-A8AA-E60238F6A458}"/>
              </a:ext>
            </a:extLst>
          </p:cNvPr>
          <p:cNvSpPr>
            <a:spLocks noGrp="1"/>
          </p:cNvSpPr>
          <p:nvPr>
            <p:ph type="title"/>
          </p:nvPr>
        </p:nvSpPr>
        <p:spPr>
          <a:xfrm>
            <a:off x="599661" y="0"/>
            <a:ext cx="10515600" cy="1325700"/>
          </a:xfrm>
        </p:spPr>
        <p:txBody>
          <a:bodyPr/>
          <a:lstStyle/>
          <a:p>
            <a:r>
              <a:rPr lang="en-US" sz="3600" b="1" dirty="0"/>
              <a:t>Proposed Portfolio/Program Changes</a:t>
            </a:r>
          </a:p>
        </p:txBody>
      </p:sp>
      <p:sp>
        <p:nvSpPr>
          <p:cNvPr id="10" name="Rectangle 9">
            <a:extLst>
              <a:ext uri="{FF2B5EF4-FFF2-40B4-BE49-F238E27FC236}">
                <a16:creationId xmlns:a16="http://schemas.microsoft.com/office/drawing/2014/main" id="{EA685D8B-F060-4206-A791-B476062ED893}"/>
              </a:ext>
            </a:extLst>
          </p:cNvPr>
          <p:cNvSpPr/>
          <p:nvPr/>
        </p:nvSpPr>
        <p:spPr>
          <a:xfrm>
            <a:off x="1898374" y="1633332"/>
            <a:ext cx="3607904" cy="439419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981A06-6EF2-463F-809D-DBD94BAC1005}"/>
              </a:ext>
            </a:extLst>
          </p:cNvPr>
          <p:cNvSpPr/>
          <p:nvPr/>
        </p:nvSpPr>
        <p:spPr>
          <a:xfrm>
            <a:off x="6543261" y="1603516"/>
            <a:ext cx="3607904" cy="4394194"/>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C0EF0D-867C-47EF-B7D4-4BEFD4E6954C}"/>
              </a:ext>
            </a:extLst>
          </p:cNvPr>
          <p:cNvSpPr txBox="1"/>
          <p:nvPr/>
        </p:nvSpPr>
        <p:spPr>
          <a:xfrm>
            <a:off x="2496377" y="2531501"/>
            <a:ext cx="2405270" cy="3539430"/>
          </a:xfrm>
          <a:prstGeom prst="rect">
            <a:avLst/>
          </a:prstGeom>
          <a:noFill/>
        </p:spPr>
        <p:txBody>
          <a:bodyPr wrap="square" rtlCol="0">
            <a:spAutoFit/>
          </a:bodyPr>
          <a:lstStyle/>
          <a:p>
            <a:pPr algn="ctr"/>
            <a:r>
              <a:rPr lang="en-US" sz="1800" b="1" dirty="0">
                <a:solidFill>
                  <a:schemeClr val="tx1"/>
                </a:solidFill>
              </a:rPr>
              <a:t>Budget</a:t>
            </a:r>
          </a:p>
          <a:p>
            <a:pPr algn="ctr"/>
            <a:endParaRPr lang="en-US" sz="1800" b="1" dirty="0">
              <a:solidFill>
                <a:schemeClr val="tx1"/>
              </a:solidFill>
            </a:endParaRPr>
          </a:p>
          <a:p>
            <a:pPr algn="ctr"/>
            <a:endParaRPr lang="en-US" sz="1200" b="1" dirty="0">
              <a:solidFill>
                <a:schemeClr val="tx1"/>
              </a:solidFill>
            </a:endParaRPr>
          </a:p>
          <a:p>
            <a:pPr algn="ctr"/>
            <a:r>
              <a:rPr lang="en-US" b="1" dirty="0">
                <a:solidFill>
                  <a:schemeClr val="tx1"/>
                </a:solidFill>
              </a:rPr>
              <a:t>Shifts across sectors to fund more cost-effective resource strategies</a:t>
            </a:r>
          </a:p>
          <a:p>
            <a:pPr algn="ctr"/>
            <a:endParaRPr lang="en-US" sz="1600" b="1" dirty="0">
              <a:solidFill>
                <a:schemeClr val="tx1"/>
              </a:solidFill>
            </a:endParaRPr>
          </a:p>
          <a:p>
            <a:pPr algn="ctr"/>
            <a:r>
              <a:rPr lang="en-US" b="1" dirty="0">
                <a:solidFill>
                  <a:schemeClr val="tx1"/>
                </a:solidFill>
              </a:rPr>
              <a:t>Reduced SoCalREN Portfolio Administration costs by 2%</a:t>
            </a:r>
          </a:p>
          <a:p>
            <a:pPr algn="ctr"/>
            <a:endParaRPr lang="en-US" sz="1800" b="1" dirty="0">
              <a:solidFill>
                <a:schemeClr val="tx1"/>
              </a:solidFill>
            </a:endParaRPr>
          </a:p>
          <a:p>
            <a:pPr algn="ctr"/>
            <a:r>
              <a:rPr lang="en-US" b="1" dirty="0">
                <a:solidFill>
                  <a:schemeClr val="tx1"/>
                </a:solidFill>
              </a:rPr>
              <a:t>Leverage external resources to offer more strategies while reducing EE ratepayer cost burden</a:t>
            </a:r>
          </a:p>
        </p:txBody>
      </p:sp>
      <p:sp>
        <p:nvSpPr>
          <p:cNvPr id="13" name="TextBox 12">
            <a:extLst>
              <a:ext uri="{FF2B5EF4-FFF2-40B4-BE49-F238E27FC236}">
                <a16:creationId xmlns:a16="http://schemas.microsoft.com/office/drawing/2014/main" id="{E65EF884-9A32-4101-B0B5-C93D38EC442B}"/>
              </a:ext>
            </a:extLst>
          </p:cNvPr>
          <p:cNvSpPr txBox="1"/>
          <p:nvPr/>
        </p:nvSpPr>
        <p:spPr>
          <a:xfrm>
            <a:off x="7116417" y="2292962"/>
            <a:ext cx="2405270" cy="2831544"/>
          </a:xfrm>
          <a:prstGeom prst="rect">
            <a:avLst/>
          </a:prstGeom>
          <a:noFill/>
        </p:spPr>
        <p:txBody>
          <a:bodyPr wrap="square" rtlCol="0">
            <a:spAutoFit/>
          </a:bodyPr>
          <a:lstStyle/>
          <a:p>
            <a:pPr algn="ctr"/>
            <a:endParaRPr lang="en-US" sz="1800" b="1" dirty="0">
              <a:solidFill>
                <a:schemeClr val="tx1"/>
              </a:solidFill>
            </a:endParaRPr>
          </a:p>
          <a:p>
            <a:pPr algn="ctr"/>
            <a:r>
              <a:rPr lang="en-US" sz="1800" b="1" dirty="0">
                <a:solidFill>
                  <a:schemeClr val="tx1"/>
                </a:solidFill>
              </a:rPr>
              <a:t>Program Addition(s)</a:t>
            </a:r>
          </a:p>
          <a:p>
            <a:pPr algn="ctr"/>
            <a:endParaRPr lang="en-US" sz="1800" b="1" dirty="0">
              <a:solidFill>
                <a:schemeClr val="tx1"/>
              </a:solidFill>
            </a:endParaRPr>
          </a:p>
          <a:p>
            <a:pPr algn="ctr"/>
            <a:endParaRPr lang="en-US" b="1" dirty="0">
              <a:solidFill>
                <a:srgbClr val="FF6600"/>
              </a:solidFill>
            </a:endParaRPr>
          </a:p>
          <a:p>
            <a:pPr algn="ctr"/>
            <a:r>
              <a:rPr lang="en-US" b="1" dirty="0">
                <a:solidFill>
                  <a:schemeClr val="tx1"/>
                </a:solidFill>
              </a:rPr>
              <a:t>Proposal for a new SF whole building resource program coupled with PACE</a:t>
            </a:r>
          </a:p>
          <a:p>
            <a:pPr algn="ctr"/>
            <a:endParaRPr lang="en-US" sz="1800" b="1" dirty="0">
              <a:solidFill>
                <a:schemeClr val="tx1"/>
              </a:solidFill>
            </a:endParaRPr>
          </a:p>
          <a:p>
            <a:pPr algn="ctr"/>
            <a:endParaRPr lang="en-US" sz="1800" b="1" dirty="0">
              <a:solidFill>
                <a:schemeClr val="tx1"/>
              </a:solidFill>
            </a:endParaRPr>
          </a:p>
          <a:p>
            <a:pPr algn="ctr"/>
            <a:endParaRPr lang="en-US" sz="1800" b="1" dirty="0">
              <a:solidFill>
                <a:schemeClr val="tx1"/>
              </a:solidFill>
            </a:endParaRPr>
          </a:p>
        </p:txBody>
      </p:sp>
      <p:cxnSp>
        <p:nvCxnSpPr>
          <p:cNvPr id="15" name="Straight Connector 14">
            <a:extLst>
              <a:ext uri="{FF2B5EF4-FFF2-40B4-BE49-F238E27FC236}">
                <a16:creationId xmlns:a16="http://schemas.microsoft.com/office/drawing/2014/main" id="{91E2091A-A31D-4178-9861-1F8FCFED9D2E}"/>
              </a:ext>
            </a:extLst>
          </p:cNvPr>
          <p:cNvCxnSpPr/>
          <p:nvPr/>
        </p:nvCxnSpPr>
        <p:spPr>
          <a:xfrm>
            <a:off x="6947452" y="3061256"/>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6E22E2-2840-496A-9E0E-74E472B83886}"/>
              </a:ext>
            </a:extLst>
          </p:cNvPr>
          <p:cNvCxnSpPr/>
          <p:nvPr/>
        </p:nvCxnSpPr>
        <p:spPr>
          <a:xfrm>
            <a:off x="2440057" y="3021497"/>
            <a:ext cx="2713383"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Graphic 18" descr="House">
            <a:extLst>
              <a:ext uri="{FF2B5EF4-FFF2-40B4-BE49-F238E27FC236}">
                <a16:creationId xmlns:a16="http://schemas.microsoft.com/office/drawing/2014/main" id="{D1B84AEA-94CA-433B-ACDA-179C22F19D37}"/>
              </a:ext>
            </a:extLst>
          </p:cNvPr>
          <p:cNvPicPr>
            <a:picLocks noChangeAspect="1"/>
          </p:cNvPicPr>
          <p:nvPr/>
        </p:nvPicPr>
        <p:blipFill>
          <a:blip r:embed="rId2">
            <a:duotone>
              <a:schemeClr val="bg2">
                <a:shade val="45000"/>
                <a:satMod val="135000"/>
              </a:schemeClr>
              <a:prstClr val="white"/>
            </a:duotone>
            <a:extLst>
              <a:ext uri="{96DAC541-7B7A-43D3-8B79-37D633B846F1}">
                <asvg:svgBlip xmlns:asvg="http://schemas.microsoft.com/office/drawing/2016/SVG/main" r:embed="rId3"/>
              </a:ext>
            </a:extLst>
          </a:blip>
          <a:stretch>
            <a:fillRect/>
          </a:stretch>
        </p:blipFill>
        <p:spPr>
          <a:xfrm>
            <a:off x="7890013" y="1577827"/>
            <a:ext cx="914400" cy="914400"/>
          </a:xfrm>
          <a:prstGeom prst="rect">
            <a:avLst/>
          </a:prstGeom>
        </p:spPr>
      </p:pic>
      <p:pic>
        <p:nvPicPr>
          <p:cNvPr id="21" name="Graphic 20" descr="Dollar">
            <a:extLst>
              <a:ext uri="{FF2B5EF4-FFF2-40B4-BE49-F238E27FC236}">
                <a16:creationId xmlns:a16="http://schemas.microsoft.com/office/drawing/2014/main" id="{1BF9A98B-9B2E-4285-8D2D-E6E99F616E4D}"/>
              </a:ext>
            </a:extLst>
          </p:cNvPr>
          <p:cNvPicPr>
            <a:picLocks noChangeAspect="1"/>
          </p:cNvPicPr>
          <p:nvPr/>
        </p:nvPicPr>
        <p:blipFill>
          <a:blip r:embed="rId4">
            <a:duotone>
              <a:schemeClr val="bg2">
                <a:shade val="45000"/>
                <a:satMod val="135000"/>
              </a:schemeClr>
              <a:prstClr val="white"/>
            </a:duotone>
            <a:extLst>
              <a:ext uri="{96DAC541-7B7A-43D3-8B79-37D633B846F1}">
                <asvg:svgBlip xmlns:asvg="http://schemas.microsoft.com/office/drawing/2016/SVG/main" r:embed="rId5"/>
              </a:ext>
            </a:extLst>
          </a:blip>
          <a:stretch>
            <a:fillRect/>
          </a:stretch>
        </p:blipFill>
        <p:spPr>
          <a:xfrm>
            <a:off x="3281328" y="1656858"/>
            <a:ext cx="835369" cy="835369"/>
          </a:xfrm>
          <a:prstGeom prst="rect">
            <a:avLst/>
          </a:prstGeom>
        </p:spPr>
      </p:pic>
    </p:spTree>
    <p:extLst>
      <p:ext uri="{BB962C8B-B14F-4D97-AF65-F5344CB8AC3E}">
        <p14:creationId xmlns:p14="http://schemas.microsoft.com/office/powerpoint/2010/main" val="173064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4098-1C8D-4861-A8AA-E60238F6A458}"/>
              </a:ext>
            </a:extLst>
          </p:cNvPr>
          <p:cNvSpPr>
            <a:spLocks noGrp="1"/>
          </p:cNvSpPr>
          <p:nvPr>
            <p:ph type="title"/>
          </p:nvPr>
        </p:nvSpPr>
        <p:spPr>
          <a:xfrm>
            <a:off x="589722" y="0"/>
            <a:ext cx="10515600" cy="1325700"/>
          </a:xfrm>
        </p:spPr>
        <p:txBody>
          <a:bodyPr/>
          <a:lstStyle/>
          <a:p>
            <a:r>
              <a:rPr lang="en-US" sz="3600" b="1" dirty="0"/>
              <a:t>Meeting REN Criteria: Opportunities and Accomplishments</a:t>
            </a:r>
          </a:p>
        </p:txBody>
      </p:sp>
      <p:graphicFrame>
        <p:nvGraphicFramePr>
          <p:cNvPr id="7" name="Diagram 6">
            <a:extLst>
              <a:ext uri="{FF2B5EF4-FFF2-40B4-BE49-F238E27FC236}">
                <a16:creationId xmlns:a16="http://schemas.microsoft.com/office/drawing/2014/main" id="{C6181534-4BFF-41EA-88EC-1DE66D9769B0}"/>
              </a:ext>
            </a:extLst>
          </p:cNvPr>
          <p:cNvGraphicFramePr/>
          <p:nvPr>
            <p:extLst>
              <p:ext uri="{D42A27DB-BD31-4B8C-83A1-F6EECF244321}">
                <p14:modId xmlns:p14="http://schemas.microsoft.com/office/powerpoint/2010/main" val="1031634308"/>
              </p:ext>
            </p:extLst>
          </p:nvPr>
        </p:nvGraphicFramePr>
        <p:xfrm>
          <a:off x="2379869" y="11739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63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4098-1C8D-4861-A8AA-E60238F6A458}"/>
              </a:ext>
            </a:extLst>
          </p:cNvPr>
          <p:cNvSpPr>
            <a:spLocks noGrp="1"/>
          </p:cNvSpPr>
          <p:nvPr>
            <p:ph type="title"/>
          </p:nvPr>
        </p:nvSpPr>
        <p:spPr>
          <a:xfrm>
            <a:off x="639417" y="0"/>
            <a:ext cx="10515600" cy="1325700"/>
          </a:xfrm>
        </p:spPr>
        <p:txBody>
          <a:bodyPr/>
          <a:lstStyle/>
          <a:p>
            <a:r>
              <a:rPr lang="en-US" sz="3600" b="1" dirty="0"/>
              <a:t>Meeting REN Criteria (D.12-11-015)</a:t>
            </a:r>
          </a:p>
        </p:txBody>
      </p:sp>
      <p:graphicFrame>
        <p:nvGraphicFramePr>
          <p:cNvPr id="6" name="Table 5">
            <a:extLst>
              <a:ext uri="{FF2B5EF4-FFF2-40B4-BE49-F238E27FC236}">
                <a16:creationId xmlns:a16="http://schemas.microsoft.com/office/drawing/2014/main" id="{C406BFBD-1DD7-4142-8CD1-633DB1660B4C}"/>
              </a:ext>
            </a:extLst>
          </p:cNvPr>
          <p:cNvGraphicFramePr>
            <a:graphicFrameLocks noGrp="1"/>
          </p:cNvGraphicFramePr>
          <p:nvPr>
            <p:extLst>
              <p:ext uri="{D42A27DB-BD31-4B8C-83A1-F6EECF244321}">
                <p14:modId xmlns:p14="http://schemas.microsoft.com/office/powerpoint/2010/main" val="3783771545"/>
              </p:ext>
            </p:extLst>
          </p:nvPr>
        </p:nvGraphicFramePr>
        <p:xfrm>
          <a:off x="1318437" y="1325700"/>
          <a:ext cx="10670081" cy="5190765"/>
        </p:xfrm>
        <a:graphic>
          <a:graphicData uri="http://schemas.openxmlformats.org/drawingml/2006/table">
            <a:tbl>
              <a:tblPr firstRow="1" firstCol="1" bandRow="1"/>
              <a:tblGrid>
                <a:gridCol w="2982899">
                  <a:extLst>
                    <a:ext uri="{9D8B030D-6E8A-4147-A177-3AD203B41FA5}">
                      <a16:colId xmlns:a16="http://schemas.microsoft.com/office/drawing/2014/main" val="1489932311"/>
                    </a:ext>
                  </a:extLst>
                </a:gridCol>
                <a:gridCol w="2740460">
                  <a:extLst>
                    <a:ext uri="{9D8B030D-6E8A-4147-A177-3AD203B41FA5}">
                      <a16:colId xmlns:a16="http://schemas.microsoft.com/office/drawing/2014/main" val="2497194833"/>
                    </a:ext>
                  </a:extLst>
                </a:gridCol>
                <a:gridCol w="2562470">
                  <a:extLst>
                    <a:ext uri="{9D8B030D-6E8A-4147-A177-3AD203B41FA5}">
                      <a16:colId xmlns:a16="http://schemas.microsoft.com/office/drawing/2014/main" val="169534712"/>
                    </a:ext>
                  </a:extLst>
                </a:gridCol>
                <a:gridCol w="2384252">
                  <a:extLst>
                    <a:ext uri="{9D8B030D-6E8A-4147-A177-3AD203B41FA5}">
                      <a16:colId xmlns:a16="http://schemas.microsoft.com/office/drawing/2014/main" val="907888923"/>
                    </a:ext>
                  </a:extLst>
                </a:gridCol>
              </a:tblGrid>
              <a:tr h="952777">
                <a:tc>
                  <a:txBody>
                    <a:bodyPr/>
                    <a:lstStyle/>
                    <a:p>
                      <a:pPr marL="0" marR="0" algn="ctr">
                        <a:lnSpc>
                          <a:spcPct val="115000"/>
                        </a:lnSpc>
                        <a:spcBef>
                          <a:spcPts val="0"/>
                        </a:spcBef>
                        <a:spcAft>
                          <a:spcPts val="1000"/>
                        </a:spcAft>
                      </a:pPr>
                      <a:r>
                        <a:rPr lang="en-US" sz="11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Sector/Cross-cutting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 Activities that utilities cannot or do not intend to undertake.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 Pilot activities where there is no current offering, and where there is potential for scalability to a broader geographic reach, if successful.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15000"/>
                        </a:lnSpc>
                        <a:spcBef>
                          <a:spcPts val="0"/>
                        </a:spcBef>
                        <a:spcAft>
                          <a:spcPts val="1000"/>
                        </a:spcAft>
                      </a:pP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 Pilot activities in hard to reach markets, whether or not there is a current utility program that may overlap.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12190514"/>
                  </a:ext>
                </a:extLst>
              </a:tr>
              <a:tr h="240313">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RESIDENTIAL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22860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3752537681"/>
                  </a:ext>
                </a:extLst>
              </a:tr>
              <a:tr h="249106">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Multifamily Program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54661573"/>
                  </a:ext>
                </a:extLst>
              </a:tr>
              <a:tr h="308449">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Residential Community Coordinator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342900" marR="0" lvl="0" indent="-342900" algn="ctr">
                        <a:lnSpc>
                          <a:spcPct val="115000"/>
                        </a:lnSpc>
                        <a:spcBef>
                          <a:spcPts val="0"/>
                        </a:spcBef>
                        <a:spcAft>
                          <a:spcPts val="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1722466977"/>
                  </a:ext>
                </a:extLst>
              </a:tr>
              <a:tr h="298229">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Single Family Whole Building /PACE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091318"/>
                  </a:ext>
                </a:extLst>
              </a:tr>
              <a:tr h="250002">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PUBLIC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2433376946"/>
                  </a:ext>
                </a:extLst>
              </a:tr>
              <a:tr h="370985">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Energy Efficiency Project Delivery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45475503"/>
                  </a:ext>
                </a:extLst>
              </a:tr>
              <a:tr h="399623">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DER DAC Project Delivery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342900" marR="0" lvl="0" indent="-342900" algn="ctr">
                        <a:lnSpc>
                          <a:spcPct val="115000"/>
                        </a:lnSpc>
                        <a:spcBef>
                          <a:spcPts val="0"/>
                        </a:spcBef>
                        <a:spcAft>
                          <a:spcPts val="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171450" marR="0" indent="-171450" algn="ctr">
                        <a:lnSpc>
                          <a:spcPct val="115000"/>
                        </a:lnSpc>
                        <a:spcBef>
                          <a:spcPts val="0"/>
                        </a:spcBef>
                        <a:spcAft>
                          <a:spcPts val="1000"/>
                        </a:spcAft>
                        <a:buFont typeface="Wingdings" panose="05000000000000000000" pitchFamily="2" charset="2"/>
                        <a:buChar char="ü"/>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10842708"/>
                  </a:ext>
                </a:extLst>
              </a:tr>
              <a:tr h="325884">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Public Agency NMEC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342900" marR="0" lvl="0" indent="-342900" algn="ctr">
                        <a:lnSpc>
                          <a:spcPct val="115000"/>
                        </a:lnSpc>
                        <a:spcBef>
                          <a:spcPts val="0"/>
                        </a:spcBef>
                        <a:spcAft>
                          <a:spcPts val="0"/>
                        </a:spcAft>
                        <a:buSzPts val="1400"/>
                        <a:buFont typeface="Wingdings" panose="05000000000000000000" pitchFamily="2" charset="2"/>
                        <a:buChar char=""/>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01078471"/>
                  </a:ext>
                </a:extLst>
              </a:tr>
              <a:tr h="264476">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FINANCE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228600" marR="0" algn="ctr">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100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100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3475220902"/>
                  </a:ext>
                </a:extLst>
              </a:tr>
              <a:tr h="265814">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Public Agency Revolving Loan Fund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228600" marR="0" algn="ctr">
                        <a:lnSpc>
                          <a:spcPct val="115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153203945"/>
                  </a:ext>
                </a:extLst>
              </a:tr>
              <a:tr h="301080">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Residential Loan Loss Reserve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837685922"/>
                  </a:ext>
                </a:extLst>
              </a:tr>
              <a:tr h="253738">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WE&amp;T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2F3"/>
                    </a:solidFill>
                  </a:tcPr>
                </a:tc>
                <a:extLst>
                  <a:ext uri="{0D108BD9-81ED-4DB2-BD59-A6C34878D82A}">
                    <a16:rowId xmlns:a16="http://schemas.microsoft.com/office/drawing/2014/main" val="50304827"/>
                  </a:ext>
                </a:extLst>
              </a:tr>
              <a:tr h="193291">
                <a:tc>
                  <a:txBody>
                    <a:bodyPr/>
                    <a:lstStyle/>
                    <a:p>
                      <a:pPr marL="0" marR="0">
                        <a:lnSpc>
                          <a:spcPct val="115000"/>
                        </a:lnSpc>
                        <a:spcBef>
                          <a:spcPts val="0"/>
                        </a:spcBef>
                        <a:spcAft>
                          <a:spcPts val="10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Workforce Education &amp;Training</a:t>
                      </a:r>
                    </a:p>
                    <a:p>
                      <a:pPr marL="0" marR="0">
                        <a:lnSpc>
                          <a:spcPct val="115000"/>
                        </a:lnSpc>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marL="342900" marR="0" lvl="0" indent="-342900" algn="ctr">
                        <a:lnSpc>
                          <a:spcPct val="115000"/>
                        </a:lnSpc>
                        <a:spcBef>
                          <a:spcPts val="0"/>
                        </a:spcBef>
                        <a:spcAft>
                          <a:spcPts val="1000"/>
                        </a:spcAft>
                        <a:buSzPts val="1400"/>
                        <a:buFont typeface="Wingdings" panose="05000000000000000000" pitchFamily="2" charset="2"/>
                        <a:buChar char=""/>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2268893237"/>
                  </a:ext>
                </a:extLst>
              </a:tr>
            </a:tbl>
          </a:graphicData>
        </a:graphic>
      </p:graphicFrame>
    </p:spTree>
    <p:extLst>
      <p:ext uri="{BB962C8B-B14F-4D97-AF65-F5344CB8AC3E}">
        <p14:creationId xmlns:p14="http://schemas.microsoft.com/office/powerpoint/2010/main" val="160979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5C61-8CE7-478E-A47C-3C8F8519A3D3}"/>
              </a:ext>
            </a:extLst>
          </p:cNvPr>
          <p:cNvSpPr>
            <a:spLocks noGrp="1"/>
          </p:cNvSpPr>
          <p:nvPr>
            <p:ph type="title"/>
          </p:nvPr>
        </p:nvSpPr>
        <p:spPr/>
        <p:txBody>
          <a:bodyPr/>
          <a:lstStyle/>
          <a:p>
            <a:r>
              <a:rPr lang="en-US" dirty="0"/>
              <a:t>Los Angeles County Sustainability Plan</a:t>
            </a:r>
          </a:p>
        </p:txBody>
      </p:sp>
      <p:sp>
        <p:nvSpPr>
          <p:cNvPr id="9" name="Text Placeholder 8">
            <a:extLst>
              <a:ext uri="{FF2B5EF4-FFF2-40B4-BE49-F238E27FC236}">
                <a16:creationId xmlns:a16="http://schemas.microsoft.com/office/drawing/2014/main" id="{042D242F-C3E8-4277-9034-37A872FA19F6}"/>
              </a:ext>
            </a:extLst>
          </p:cNvPr>
          <p:cNvSpPr>
            <a:spLocks noGrp="1"/>
          </p:cNvSpPr>
          <p:nvPr>
            <p:ph type="body" idx="1"/>
          </p:nvPr>
        </p:nvSpPr>
        <p:spPr>
          <a:xfrm>
            <a:off x="879554" y="1431741"/>
            <a:ext cx="10515600" cy="1900200"/>
          </a:xfrm>
        </p:spPr>
        <p:txBody>
          <a:bodyPr/>
          <a:lstStyle/>
          <a:p>
            <a:r>
              <a:rPr lang="en-US" sz="2400" dirty="0"/>
              <a:t>Adopted by the Board of Supervisors August 6, 2019</a:t>
            </a:r>
          </a:p>
          <a:p>
            <a:r>
              <a:rPr lang="en-US" sz="2400" dirty="0"/>
              <a:t>Aggressive actions for achieving net zero emissions and building decarbonization:</a:t>
            </a:r>
          </a:p>
          <a:p>
            <a:pPr lvl="1"/>
            <a:r>
              <a:rPr lang="en-US" sz="1600" dirty="0"/>
              <a:t>Study and implement best practices to maximize program enrollment and benefits in low-income rate assistance, energy efficiency and conservation, and renewable energy rebate and incentive programs, including proactive strategies to include: enters, people with disabilities, undocumented immigrants, people with limited English proficiency, and other communities traditionally left out of those programs. (Action 16)</a:t>
            </a:r>
          </a:p>
          <a:p>
            <a:pPr marL="533400" lvl="1" indent="0">
              <a:buNone/>
            </a:pPr>
            <a:endParaRPr lang="en-US" sz="1600" dirty="0"/>
          </a:p>
          <a:p>
            <a:pPr lvl="1"/>
            <a:r>
              <a:rPr lang="en-US" sz="1600" dirty="0"/>
              <a:t>Adopt an energy and water efficiency ordinance for existing buildings, requiring all privately owned buildings over 20,000 square feet to benchmark and report their energy and water use, and demonstrate their pathway to energy and water efficiency (Action 117)</a:t>
            </a:r>
          </a:p>
          <a:p>
            <a:pPr marL="533400" lvl="1" indent="0">
              <a:buNone/>
            </a:pPr>
            <a:endParaRPr lang="en-US" sz="1600" dirty="0"/>
          </a:p>
          <a:p>
            <a:pPr lvl="1"/>
            <a:r>
              <a:rPr lang="en-US" sz="1600" dirty="0"/>
              <a:t>Ensure that all County facilities over 25,000 square feet report their energy and water use to ENERGY STAR® Portfolio Manager®, perform retro-commissioning at those facilities with the greatest energy use and/or energy use intensity, and attain an ENERGY STAR® rating when cost-effective. (Action 119)</a:t>
            </a:r>
          </a:p>
          <a:p>
            <a:pPr marL="533400" lvl="1" indent="0">
              <a:buNone/>
            </a:pPr>
            <a:endParaRPr lang="en-US" sz="1200" dirty="0"/>
          </a:p>
        </p:txBody>
      </p:sp>
    </p:spTree>
    <p:extLst>
      <p:ext uri="{BB962C8B-B14F-4D97-AF65-F5344CB8AC3E}">
        <p14:creationId xmlns:p14="http://schemas.microsoft.com/office/powerpoint/2010/main" val="333634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r>
              <a:rPr lang="en-US" sz="7200" b="1" dirty="0">
                <a:latin typeface="Avenir"/>
                <a:ea typeface="Avenir"/>
                <a:cs typeface="Avenir"/>
                <a:sym typeface="Avenir"/>
              </a:rPr>
              <a:t>Questions?</a:t>
            </a:r>
            <a:endParaRPr sz="7200" b="1" dirty="0">
              <a:latin typeface="Avenir"/>
              <a:ea typeface="Avenir"/>
              <a:cs typeface="Avenir"/>
              <a:sym typeface="Avenir"/>
            </a:endParaRPr>
          </a:p>
        </p:txBody>
      </p:sp>
      <p:sp>
        <p:nvSpPr>
          <p:cNvPr id="410" name="Google Shape;410;p60"/>
          <p:cNvSpPr txBox="1"/>
          <p:nvPr/>
        </p:nvSpPr>
        <p:spPr>
          <a:xfrm>
            <a:off x="1524000" y="6649350"/>
            <a:ext cx="9144000" cy="208800"/>
          </a:xfrm>
          <a:prstGeom prst="rect">
            <a:avLst/>
          </a:prstGeom>
          <a:solidFill>
            <a:srgbClr val="14435D"/>
          </a:solidFill>
          <a:ln>
            <a:noFill/>
          </a:ln>
        </p:spPr>
        <p:txBody>
          <a:bodyPr spcFirstLastPara="1" wrap="square" lIns="91425" tIns="91425" rIns="91425" bIns="91425" anchor="t" anchorCtr="0">
            <a:noAutofit/>
          </a:bodyPr>
          <a:lstStyle/>
          <a:p>
            <a:endParaRPr/>
          </a:p>
        </p:txBody>
      </p:sp>
      <p:sp>
        <p:nvSpPr>
          <p:cNvPr id="7" name="Text Placeholder 5">
            <a:extLst>
              <a:ext uri="{FF2B5EF4-FFF2-40B4-BE49-F238E27FC236}">
                <a16:creationId xmlns:a16="http://schemas.microsoft.com/office/drawing/2014/main" id="{E81AB5B7-D3D5-44F0-BF5C-2E8D7445B5AE}"/>
              </a:ext>
            </a:extLst>
          </p:cNvPr>
          <p:cNvSpPr txBox="1">
            <a:spLocks/>
          </p:cNvSpPr>
          <p:nvPr/>
        </p:nvSpPr>
        <p:spPr>
          <a:xfrm>
            <a:off x="345176" y="4919869"/>
            <a:ext cx="11263728" cy="1477297"/>
          </a:xfrm>
          <a:prstGeom prst="rect">
            <a:avLst/>
          </a:prstGeom>
          <a:noFill/>
          <a:ln>
            <a:noFill/>
          </a:ln>
        </p:spPr>
        <p:txBody>
          <a:bodyPr spcFirstLastPara="1" wrap="square" lIns="91425" tIns="91425" rIns="91425" bIns="91425" rtlCol="0" anchor="t" anchorCtr="0">
            <a:spAutoFit/>
          </a:bodyPr>
          <a:lstStyle>
            <a:defPPr marR="0" lvl="0" algn="l" rtl="0">
              <a:lnSpc>
                <a:spcPct val="100000"/>
              </a:lnSpc>
              <a:spcBef>
                <a:spcPts val="0"/>
              </a:spcBef>
              <a:spcAft>
                <a:spcPts val="0"/>
              </a:spcAft>
            </a:defPPr>
            <a:lvl1pPr marL="457200" marR="0" lvl="0" indent="-228600" algn="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rgbClr val="89919A"/>
              </a:buClr>
              <a:buSzPts val="2000"/>
              <a:buFont typeface="Arial"/>
              <a:buNone/>
              <a:defRPr sz="2000" b="0" i="0" u="none" strike="noStrike" cap="none">
                <a:solidFill>
                  <a:srgbClr val="89919A"/>
                </a:solidFill>
                <a:latin typeface="Arial"/>
                <a:ea typeface="Arial"/>
                <a:cs typeface="Arial"/>
                <a:sym typeface="Arial"/>
              </a:defRPr>
            </a:lvl2pPr>
            <a:lvl3pPr marL="1371600" marR="0" lvl="2" indent="-228600" algn="l" rtl="0">
              <a:lnSpc>
                <a:spcPct val="90000"/>
              </a:lnSpc>
              <a:spcBef>
                <a:spcPts val="500"/>
              </a:spcBef>
              <a:spcAft>
                <a:spcPts val="0"/>
              </a:spcAft>
              <a:buClr>
                <a:srgbClr val="89919A"/>
              </a:buClr>
              <a:buSzPts val="1800"/>
              <a:buFont typeface="Arial"/>
              <a:buNone/>
              <a:defRPr sz="1800" b="0" i="0" u="none" strike="noStrike" cap="none">
                <a:solidFill>
                  <a:srgbClr val="89919A"/>
                </a:solidFill>
                <a:latin typeface="Arial"/>
                <a:ea typeface="Arial"/>
                <a:cs typeface="Arial"/>
                <a:sym typeface="Arial"/>
              </a:defRPr>
            </a:lvl3pPr>
            <a:lvl4pPr marL="1828800" marR="0" lvl="3"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4pPr>
            <a:lvl5pPr marL="2286000" marR="0" lvl="4"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5pPr>
            <a:lvl6pPr marL="2743200" marR="0" lvl="5"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6pPr>
            <a:lvl7pPr marL="3200400" marR="0" lvl="6"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7pPr>
            <a:lvl8pPr marL="3657600" marR="0" lvl="7"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8pPr>
            <a:lvl9pPr marL="4114800" marR="0" lvl="8" indent="-228600" algn="l" rtl="0">
              <a:lnSpc>
                <a:spcPct val="90000"/>
              </a:lnSpc>
              <a:spcBef>
                <a:spcPts val="500"/>
              </a:spcBef>
              <a:spcAft>
                <a:spcPts val="0"/>
              </a:spcAft>
              <a:buClr>
                <a:srgbClr val="89919A"/>
              </a:buClr>
              <a:buSzPts val="1600"/>
              <a:buFont typeface="Arial"/>
              <a:buNone/>
              <a:defRPr sz="1600" b="0" i="0" u="none" strike="noStrike" cap="none">
                <a:solidFill>
                  <a:srgbClr val="89919A"/>
                </a:solidFill>
                <a:latin typeface="Arial"/>
                <a:ea typeface="Arial"/>
                <a:cs typeface="Arial"/>
                <a:sym typeface="Arial"/>
              </a:defRPr>
            </a:lvl9pPr>
          </a:lstStyle>
          <a:p>
            <a:pPr algn="l">
              <a:lnSpc>
                <a:spcPct val="100000"/>
              </a:lnSpc>
              <a:spcBef>
                <a:spcPts val="0"/>
              </a:spcBef>
            </a:pPr>
            <a:r>
              <a:rPr lang="en-US" sz="1400" dirty="0"/>
              <a:t>Matt Skolnik  	</a:t>
            </a:r>
          </a:p>
          <a:p>
            <a:pPr algn="l">
              <a:lnSpc>
                <a:spcPct val="100000"/>
              </a:lnSpc>
              <a:spcBef>
                <a:spcPts val="0"/>
              </a:spcBef>
            </a:pPr>
            <a:r>
              <a:rPr lang="en-US" sz="1400" dirty="0"/>
              <a:t>Program Manager</a:t>
            </a:r>
            <a:endParaRPr lang="en-US" sz="1400" dirty="0">
              <a:solidFill>
                <a:schemeClr val="bg1"/>
              </a:solidFill>
            </a:endParaRPr>
          </a:p>
          <a:p>
            <a:pPr algn="l">
              <a:lnSpc>
                <a:spcPct val="100000"/>
              </a:lnSpc>
              <a:spcBef>
                <a:spcPts val="0"/>
              </a:spcBef>
            </a:pPr>
            <a:r>
              <a:rPr lang="en-US" sz="1400" dirty="0"/>
              <a:t>County of Los Angeles 		        </a:t>
            </a:r>
          </a:p>
          <a:p>
            <a:pPr algn="l">
              <a:lnSpc>
                <a:spcPct val="100000"/>
              </a:lnSpc>
              <a:spcBef>
                <a:spcPts val="0"/>
              </a:spcBef>
            </a:pPr>
            <a:r>
              <a:rPr lang="en-US" sz="1400" dirty="0"/>
              <a:t>323.267.2805 </a:t>
            </a:r>
          </a:p>
          <a:p>
            <a:pPr algn="l">
              <a:lnSpc>
                <a:spcPct val="100000"/>
              </a:lnSpc>
              <a:spcBef>
                <a:spcPts val="0"/>
              </a:spcBef>
            </a:pPr>
            <a:r>
              <a:rPr lang="en-US" sz="1400" dirty="0">
                <a:hlinkClick r:id="rId3"/>
              </a:rPr>
              <a:t>Mskolnik@isd.lacounty.gov</a:t>
            </a:r>
            <a:endParaRPr lang="en-US" sz="1400" dirty="0"/>
          </a:p>
          <a:p>
            <a:pPr algn="l">
              <a:lnSpc>
                <a:spcPct val="100000"/>
              </a:lnSpc>
              <a:spcBef>
                <a:spcPts val="0"/>
              </a:spcBef>
            </a:pPr>
            <a:endParaRPr lang="en-US" sz="14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SoCalREN_Theme1">
      <a:dk1>
        <a:srgbClr val="15435C"/>
      </a:dk1>
      <a:lt1>
        <a:srgbClr val="FFFFFF"/>
      </a:lt1>
      <a:dk2>
        <a:srgbClr val="15435C"/>
      </a:dk2>
      <a:lt2>
        <a:srgbClr val="FFFFFF"/>
      </a:lt2>
      <a:accent1>
        <a:srgbClr val="F69679"/>
      </a:accent1>
      <a:accent2>
        <a:srgbClr val="7ECBB6"/>
      </a:accent2>
      <a:accent3>
        <a:srgbClr val="CA8EA3"/>
      </a:accent3>
      <a:accent4>
        <a:srgbClr val="C5DE92"/>
      </a:accent4>
      <a:accent5>
        <a:srgbClr val="8E4371"/>
      </a:accent5>
      <a:accent6>
        <a:srgbClr val="F26649"/>
      </a:accent6>
      <a:hlink>
        <a:srgbClr val="00977B"/>
      </a:hlink>
      <a:folHlink>
        <a:srgbClr val="A4B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1159</TotalTime>
  <Words>723</Words>
  <Application>Microsoft Office PowerPoint</Application>
  <PresentationFormat>Widescreen</PresentationFormat>
  <Paragraphs>143</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Noto Sans Symbols</vt:lpstr>
      <vt:lpstr>Arial</vt:lpstr>
      <vt:lpstr>Calibri</vt:lpstr>
      <vt:lpstr>Avenir</vt:lpstr>
      <vt:lpstr>Times New Roman</vt:lpstr>
      <vt:lpstr>Wingdings</vt:lpstr>
      <vt:lpstr>Office Theme</vt:lpstr>
      <vt:lpstr>SoCalREN 2020 ABAL Overview</vt:lpstr>
      <vt:lpstr>Presentation Overview</vt:lpstr>
      <vt:lpstr>2020 Budget &amp; Cost-Effectiveness</vt:lpstr>
      <vt:lpstr>Cost-effectiveness Tactics and Progress</vt:lpstr>
      <vt:lpstr>Proposed Portfolio/Program Changes</vt:lpstr>
      <vt:lpstr>Meeting REN Criteria: Opportunities and Accomplishments</vt:lpstr>
      <vt:lpstr>Meeting REN Criteria (D.12-11-015)</vt:lpstr>
      <vt:lpstr>Los Angeles County Sustainability Plan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SoCalREN Program Updates   Lujuana Medina, Los Angeles County Laurel Rothschild, The Energy Coalition All Partners Meeting March 27, 2019</dc:title>
  <dc:creator>Laurel Rothschild</dc:creator>
  <cp:lastModifiedBy>Lujuana Medina</cp:lastModifiedBy>
  <cp:revision>74</cp:revision>
  <dcterms:modified xsi:type="dcterms:W3CDTF">2019-08-06T22:53:58Z</dcterms:modified>
</cp:coreProperties>
</file>