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sldIdLst>
    <p:sldId id="256" r:id="rId5"/>
    <p:sldId id="266" r:id="rId6"/>
    <p:sldId id="260" r:id="rId7"/>
    <p:sldId id="259" r:id="rId8"/>
    <p:sldId id="265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mee Wong" initials="AW" lastIdx="2" clrIdx="0">
    <p:extLst>
      <p:ext uri="{19B8F6BF-5375-455C-9EA6-DF929625EA0E}">
        <p15:presenceInfo xmlns:p15="http://schemas.microsoft.com/office/powerpoint/2012/main" userId="Aimee Wong" providerId="None"/>
      </p:ext>
    </p:extLst>
  </p:cmAuthor>
  <p:cmAuthor id="2" name="Nancy Barba" initials="NB" lastIdx="3" clrIdx="1">
    <p:extLst>
      <p:ext uri="{19B8F6BF-5375-455C-9EA6-DF929625EA0E}">
        <p15:presenceInfo xmlns:p15="http://schemas.microsoft.com/office/powerpoint/2012/main" userId="S::nbarba@bki.com::0bae2cfb-4e88-4ba4-8a85-9e92d4d8edd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4713FE-E688-4798-973C-BD311171C4EA}" v="4" dt="2019-08-05T23:27:10.437"/>
    <p1510:client id="{8EC26D34-B61E-4D6D-B283-686469C5E411}" v="3" dt="2019-08-06T00:02:05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565" autoAdjust="0"/>
  </p:normalViewPr>
  <p:slideViewPr>
    <p:cSldViewPr snapToGrid="0">
      <p:cViewPr varScale="1">
        <p:scale>
          <a:sx n="78" d="100"/>
          <a:sy n="78" d="100"/>
        </p:scale>
        <p:origin x="24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6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4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6764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60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7262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1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35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7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3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3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0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4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7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C0D11-3CE5-4A6A-A4DD-7E736CF10D6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lejandra.tellez@ventura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7A79-F10A-47D3-919D-58A7FB9E4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177" y="2404534"/>
            <a:ext cx="6177138" cy="1646302"/>
          </a:xfrm>
        </p:spPr>
        <p:txBody>
          <a:bodyPr/>
          <a:lstStyle/>
          <a:p>
            <a:r>
              <a:rPr lang="en-US" sz="4800" dirty="0"/>
              <a:t>2020 ABAL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A50A4-606B-4294-BD9C-DD2C186498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Tri-County Regional Energy Network (3C-REN)</a:t>
            </a:r>
          </a:p>
        </p:txBody>
      </p:sp>
    </p:spTree>
    <p:extLst>
      <p:ext uri="{BB962C8B-B14F-4D97-AF65-F5344CB8AC3E}">
        <p14:creationId xmlns:p14="http://schemas.microsoft.com/office/powerpoint/2010/main" val="313555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CD957-DB21-4347-95E7-A27A3C36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2020 Budget &amp; Cost-Effectiveness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6ADFE-05C4-44E8-997A-4BB88C5BE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074148"/>
            <a:ext cx="6640287" cy="578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457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4A970-C16F-4364-9476-CB7D93D4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Cost-effectiveness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C2336-1455-4208-A86B-6A34B7692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053047"/>
            <a:ext cx="6053420" cy="3509234"/>
          </a:xfrm>
        </p:spPr>
        <p:txBody>
          <a:bodyPr>
            <a:normAutofit/>
          </a:bodyPr>
          <a:lstStyle/>
          <a:p>
            <a:r>
              <a:rPr lang="en-US" sz="2400" dirty="0"/>
              <a:t>The TRC forecast is &lt; 1.25, and the challenges with the portfolio forecast relates to the allowed REN scope which targets hard-to-reach customers and has a limited portfolio.</a:t>
            </a:r>
          </a:p>
          <a:p>
            <a:pPr lvl="1"/>
            <a:r>
              <a:rPr lang="en-US" sz="2000" dirty="0"/>
              <a:t>TRC forecast shows that REN will increase cost-effectiveness over time.</a:t>
            </a:r>
          </a:p>
          <a:p>
            <a:pPr lvl="2"/>
            <a:r>
              <a:rPr lang="en-US" sz="1800" dirty="0"/>
              <a:t>Projecting TRC will increase to 0.31 and PAC will increase to 0.35, in 2021</a:t>
            </a:r>
          </a:p>
        </p:txBody>
      </p:sp>
    </p:spTree>
    <p:extLst>
      <p:ext uri="{BB962C8B-B14F-4D97-AF65-F5344CB8AC3E}">
        <p14:creationId xmlns:p14="http://schemas.microsoft.com/office/powerpoint/2010/main" val="275206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Portfolio/Program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significant changes to portfolio</a:t>
            </a:r>
          </a:p>
          <a:p>
            <a:pPr lvl="1"/>
            <a:r>
              <a:rPr lang="en-US" dirty="0"/>
              <a:t>Finalized contract with IOU’s</a:t>
            </a:r>
          </a:p>
          <a:p>
            <a:pPr lvl="1"/>
            <a:r>
              <a:rPr lang="en-US" dirty="0"/>
              <a:t>RES DI</a:t>
            </a:r>
          </a:p>
          <a:p>
            <a:pPr lvl="2"/>
            <a:r>
              <a:rPr lang="en-US" dirty="0"/>
              <a:t>Finalizing contract negotiations to bring implementers on board </a:t>
            </a:r>
          </a:p>
          <a:p>
            <a:pPr lvl="1"/>
            <a:r>
              <a:rPr lang="en-US" dirty="0"/>
              <a:t>WE&amp;T</a:t>
            </a:r>
          </a:p>
          <a:p>
            <a:pPr lvl="2"/>
            <a:r>
              <a:rPr lang="en-US" dirty="0"/>
              <a:t>Hosting trainings in collaboration with IOUs</a:t>
            </a:r>
          </a:p>
          <a:p>
            <a:pPr lvl="1"/>
            <a:r>
              <a:rPr lang="en-US" dirty="0"/>
              <a:t>C&amp;S</a:t>
            </a:r>
          </a:p>
          <a:p>
            <a:pPr lvl="2"/>
            <a:r>
              <a:rPr lang="en-US" dirty="0"/>
              <a:t>Inaugural Regional Codes Forum on 8/22/19</a:t>
            </a:r>
          </a:p>
          <a:p>
            <a:pPr lvl="1"/>
            <a:r>
              <a:rPr lang="en-US" dirty="0"/>
              <a:t>EM&amp;V</a:t>
            </a:r>
          </a:p>
          <a:p>
            <a:pPr lvl="2"/>
            <a:r>
              <a:rPr lang="en-US" dirty="0"/>
              <a:t>EM&amp;V budget was reduced across all program years to align with CPUC/PA allocation split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46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DFC29-C63C-44F0-AA8D-6A894264C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469" y="609600"/>
            <a:ext cx="6862354" cy="1320800"/>
          </a:xfrm>
        </p:spPr>
        <p:txBody>
          <a:bodyPr>
            <a:normAutofit/>
          </a:bodyPr>
          <a:lstStyle/>
          <a:p>
            <a:r>
              <a:rPr lang="en-US" sz="3200" dirty="0"/>
              <a:t>Meeting REN Criteria (D.12-11-015)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5549A5A9-D3AA-41A5-868C-521899369C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054113"/>
              </p:ext>
            </p:extLst>
          </p:nvPr>
        </p:nvGraphicFramePr>
        <p:xfrm>
          <a:off x="621955" y="1757681"/>
          <a:ext cx="6713472" cy="3169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90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8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12407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Activities</a:t>
                      </a:r>
                      <a:r>
                        <a:rPr lang="en-US" sz="1600" baseline="0" dirty="0"/>
                        <a:t> that </a:t>
                      </a:r>
                      <a:r>
                        <a:rPr lang="en-US" sz="1600" dirty="0"/>
                        <a:t> IOUs cannot or does not intend to undertake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Activities</a:t>
                      </a:r>
                      <a:r>
                        <a:rPr lang="en-US" sz="1600" baseline="0" dirty="0"/>
                        <a:t> in </a:t>
                      </a:r>
                      <a:r>
                        <a:rPr lang="en-US" sz="1600" dirty="0"/>
                        <a:t>Hard-to-Reach Markets whether or not there</a:t>
                      </a:r>
                      <a:r>
                        <a:rPr lang="en-US" sz="1600" baseline="0" dirty="0"/>
                        <a:t> is an overlapping IOU program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Piloting activities where there is no IOU</a:t>
                      </a:r>
                      <a:r>
                        <a:rPr lang="en-US" sz="1600" baseline="0" dirty="0"/>
                        <a:t> program offering and where there is potential for scalability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r>
                        <a:rPr lang="en-US" dirty="0"/>
                        <a:t>Residential DI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871">
                <a:tc>
                  <a:txBody>
                    <a:bodyPr/>
                    <a:lstStyle/>
                    <a:p>
                      <a:r>
                        <a:rPr lang="en-US" dirty="0"/>
                        <a:t>Codes &amp; Standards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r>
                        <a:rPr lang="en-US" dirty="0"/>
                        <a:t>WE&amp;T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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194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8" y="609600"/>
            <a:ext cx="6879772" cy="879566"/>
          </a:xfrm>
        </p:spPr>
        <p:txBody>
          <a:bodyPr>
            <a:normAutofit fontScale="90000"/>
          </a:bodyPr>
          <a:lstStyle/>
          <a:p>
            <a:r>
              <a:rPr lang="en-US" dirty="0"/>
              <a:t>Meeting REN Criteria (D.12-11-015)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287" y="2327089"/>
            <a:ext cx="6347714" cy="2203821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JCM was updated and filed</a:t>
            </a:r>
          </a:p>
          <a:p>
            <a:pPr lvl="1"/>
            <a:r>
              <a:rPr lang="en-US" sz="2800" dirty="0"/>
              <a:t>Check in and coordination calls</a:t>
            </a:r>
          </a:p>
          <a:p>
            <a:pPr lvl="1"/>
            <a:r>
              <a:rPr lang="en-US" sz="2800" dirty="0"/>
              <a:t>Programs complement IOU’s </a:t>
            </a:r>
          </a:p>
        </p:txBody>
      </p:sp>
    </p:spTree>
    <p:extLst>
      <p:ext uri="{BB962C8B-B14F-4D97-AF65-F5344CB8AC3E}">
        <p14:creationId xmlns:p14="http://schemas.microsoft.com/office/powerpoint/2010/main" val="335763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CC371-7C3F-4238-91E7-8170A8A0E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6C585-41D8-46F0-9026-B82E6D829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3134500"/>
            <a:ext cx="6347714" cy="1793101"/>
          </a:xfrm>
        </p:spPr>
        <p:txBody>
          <a:bodyPr/>
          <a:lstStyle/>
          <a:p>
            <a:pPr algn="ctr"/>
            <a:r>
              <a:rPr lang="en-US" dirty="0"/>
              <a:t>Alejandra Tellez</a:t>
            </a:r>
          </a:p>
          <a:p>
            <a:pPr algn="ctr"/>
            <a:r>
              <a:rPr lang="en-US" dirty="0">
                <a:hlinkClick r:id="rId2"/>
              </a:rPr>
              <a:t>alejandra.tellez@ventura.org</a:t>
            </a:r>
            <a:endParaRPr lang="en-US" dirty="0"/>
          </a:p>
          <a:p>
            <a:pPr algn="ctr"/>
            <a:r>
              <a:rPr lang="en-US" dirty="0"/>
              <a:t>805-654-3835</a:t>
            </a:r>
          </a:p>
        </p:txBody>
      </p:sp>
    </p:spTree>
    <p:extLst>
      <p:ext uri="{BB962C8B-B14F-4D97-AF65-F5344CB8AC3E}">
        <p14:creationId xmlns:p14="http://schemas.microsoft.com/office/powerpoint/2010/main" val="37962783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307EC439BB9C4881E1081A5B7EDB3E" ma:contentTypeVersion="12" ma:contentTypeDescription="Create a new document." ma:contentTypeScope="" ma:versionID="6432ebf475d6b0954e8cadf1a6790371">
  <xsd:schema xmlns:xsd="http://www.w3.org/2001/XMLSchema" xmlns:xs="http://www.w3.org/2001/XMLSchema" xmlns:p="http://schemas.microsoft.com/office/2006/metadata/properties" xmlns:ns2="c39d0427-23a3-434a-87a3-106c18a58fcc" xmlns:ns3="e66e352d-2b92-4888-a5cf-03034ba3d8fd" targetNamespace="http://schemas.microsoft.com/office/2006/metadata/properties" ma:root="true" ma:fieldsID="7d4f55eb99e1ff275c3dedbeb0f96dec" ns2:_="" ns3:_="">
    <xsd:import namespace="c39d0427-23a3-434a-87a3-106c18a58fcc"/>
    <xsd:import namespace="e66e352d-2b92-4888-a5cf-03034ba3d8f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d0427-23a3-434a-87a3-106c18a58f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e352d-2b92-4888-a5cf-03034ba3d8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3977A4-864E-45C5-808B-2850DC416C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d0427-23a3-434a-87a3-106c18a58fcc"/>
    <ds:schemaRef ds:uri="e66e352d-2b92-4888-a5cf-03034ba3d8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04356C-4767-4487-AF38-30F9E406EA00}">
  <ds:schemaRefs>
    <ds:schemaRef ds:uri="http://schemas.microsoft.com/office/2006/documentManagement/types"/>
    <ds:schemaRef ds:uri="http://purl.org/dc/terms/"/>
    <ds:schemaRef ds:uri="e66e352d-2b92-4888-a5cf-03034ba3d8fd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39d0427-23a3-434a-87a3-106c18a58fc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EE75BF6-F8B6-4E97-9708-16C159E941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1086</TotalTime>
  <Words>229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2020 ABAL Overview</vt:lpstr>
      <vt:lpstr>2020 Budget &amp; Cost-Effectiveness</vt:lpstr>
      <vt:lpstr>Cost-effectiveness Challenges</vt:lpstr>
      <vt:lpstr>Proposed Portfolio/Program Changes</vt:lpstr>
      <vt:lpstr>Meeting REN Criteria (D.12-11-015)</vt:lpstr>
      <vt:lpstr>Meeting REN Criteria (D.12-11-015)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ABAL</dc:title>
  <dc:creator>Brooks, Erin P.</dc:creator>
  <cp:lastModifiedBy>Tellez, Alejandra</cp:lastModifiedBy>
  <cp:revision>33</cp:revision>
  <dcterms:created xsi:type="dcterms:W3CDTF">2018-07-06T21:46:25Z</dcterms:created>
  <dcterms:modified xsi:type="dcterms:W3CDTF">2019-08-06T00:32:48Z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0x01010016307EC439BB9C4881E1081A5B7EDB3E</vt:lpwstr>
  </property>
</Properties>
</file>